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133" r:id="rId1"/>
  </p:sldMasterIdLst>
  <p:notesMasterIdLst>
    <p:notesMasterId r:id="rId24"/>
  </p:notesMasterIdLst>
  <p:sldIdLst>
    <p:sldId id="571" r:id="rId2"/>
    <p:sldId id="572" r:id="rId3"/>
    <p:sldId id="569" r:id="rId4"/>
    <p:sldId id="549" r:id="rId5"/>
    <p:sldId id="537" r:id="rId6"/>
    <p:sldId id="550" r:id="rId7"/>
    <p:sldId id="551" r:id="rId8"/>
    <p:sldId id="552" r:id="rId9"/>
    <p:sldId id="561" r:id="rId10"/>
    <p:sldId id="559" r:id="rId11"/>
    <p:sldId id="560" r:id="rId12"/>
    <p:sldId id="562" r:id="rId13"/>
    <p:sldId id="554" r:id="rId14"/>
    <p:sldId id="555" r:id="rId15"/>
    <p:sldId id="556" r:id="rId16"/>
    <p:sldId id="558" r:id="rId17"/>
    <p:sldId id="563" r:id="rId18"/>
    <p:sldId id="564" r:id="rId19"/>
    <p:sldId id="565" r:id="rId20"/>
    <p:sldId id="566" r:id="rId21"/>
    <p:sldId id="567" r:id="rId22"/>
    <p:sldId id="56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A537"/>
    <a:srgbClr val="FFCCCC"/>
    <a:srgbClr val="EE1697"/>
    <a:srgbClr val="99CB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90" autoAdjust="0"/>
    <p:restoredTop sz="80261" autoAdjust="0"/>
  </p:normalViewPr>
  <p:slideViewPr>
    <p:cSldViewPr snapToGrid="0">
      <p:cViewPr varScale="1">
        <p:scale>
          <a:sx n="70" d="100"/>
          <a:sy n="70" d="100"/>
        </p:scale>
        <p:origin x="464" y="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EEA58E-248A-480B-9E71-4CA3A6F702CE}" type="datetimeFigureOut">
              <a:rPr lang="en-US" smtClean="0"/>
              <a:pPr/>
              <a:t>4/9/2025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699376-63E1-42EB-B280-C072772DC2A7}" type="slidenum">
              <a:rPr lang="en-US" smtClean="0"/>
              <a:pPr/>
              <a:t>‹#›</a:t>
            </a:fld>
            <a:endParaRPr lang="en-US"/>
          </a:p>
        </p:txBody>
      </p:sp>
    </p:spTree>
    <p:extLst>
      <p:ext uri="{BB962C8B-B14F-4D97-AF65-F5344CB8AC3E}">
        <p14:creationId xmlns:p14="http://schemas.microsoft.com/office/powerpoint/2010/main" val="16697708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12201452"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Title 8"/>
          <p:cNvSpPr>
            <a:spLocks noGrp="1"/>
          </p:cNvSpPr>
          <p:nvPr>
            <p:ph type="ctrTitle"/>
          </p:nvPr>
        </p:nvSpPr>
        <p:spPr>
          <a:xfrm>
            <a:off x="914400" y="1752602"/>
            <a:ext cx="103632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914400" y="3611607"/>
            <a:ext cx="103632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5019" y="4953000"/>
            <a:ext cx="12197020"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r>
              <a:rPr lang="en-US" smtClean="0"/>
              <a:t>SEYED AHMAD SHAHAHMADI (P64797)</a:t>
            </a:r>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4975AE14-5157-40EE-903F-4A617FD7023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1481330"/>
            <a:ext cx="109728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r>
              <a:rPr lang="en-US" smtClean="0"/>
              <a:t>SEYED AHMAD SHAHAHMADI (P64797)</a:t>
            </a:r>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4975AE14-5157-40EE-903F-4A617FD7023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5351" y="274641"/>
            <a:ext cx="236996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41"/>
            <a:ext cx="84328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r>
              <a:rPr lang="en-US" smtClean="0"/>
              <a:t>SEYED AHMAD SHAHAHMADI (P64797)</a:t>
            </a:r>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4975AE14-5157-40EE-903F-4A617FD7023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r>
              <a:rPr lang="en-US" smtClean="0"/>
              <a:t>SEYED AHMAD SHAHAHMADI (P64797)</a:t>
            </a:r>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4975AE14-5157-40EE-903F-4A617FD70239}" type="slidenum">
              <a:rPr lang="en-US" smtClean="0"/>
              <a:pPr/>
              <a:t>‹#›</a:t>
            </a:fld>
            <a:endParaRPr lang="en-US"/>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168" y="1059712"/>
            <a:ext cx="103632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5230284" y="2931712"/>
            <a:ext cx="6096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r>
              <a:rPr lang="en-US" smtClean="0"/>
              <a:t>SEYED AHMAD SHAHAHMADI (P64797)</a:t>
            </a:r>
            <a:endParaRPr lang="en-US"/>
          </a:p>
        </p:txBody>
      </p:sp>
      <p:sp>
        <p:nvSpPr>
          <p:cNvPr id="5" name="Footer Placeholder 4"/>
          <p:cNvSpPr>
            <a:spLocks noGrp="1"/>
          </p:cNvSpPr>
          <p:nvPr>
            <p:ph type="ftr" sz="quarter" idx="11"/>
          </p:nvPr>
        </p:nvSpPr>
        <p:spPr/>
        <p:txBody>
          <a:bodyPr/>
          <a:lstStyle>
            <a:extLst/>
          </a:lstStyle>
          <a:p>
            <a:endParaRPr lang="en-US"/>
          </a:p>
        </p:txBody>
      </p:sp>
      <p:sp>
        <p:nvSpPr>
          <p:cNvPr id="6" name="Slide Number Placeholder 5"/>
          <p:cNvSpPr>
            <a:spLocks noGrp="1"/>
          </p:cNvSpPr>
          <p:nvPr>
            <p:ph type="sldNum" sz="quarter" idx="12"/>
          </p:nvPr>
        </p:nvSpPr>
        <p:spPr/>
        <p:txBody>
          <a:bodyPr/>
          <a:lstStyle>
            <a:extLst/>
          </a:lstStyle>
          <a:p>
            <a:fld id="{4975AE14-5157-40EE-903F-4A617FD70239}" type="slidenum">
              <a:rPr lang="en-US" smtClean="0"/>
              <a:pPr/>
              <a:t>‹#›</a:t>
            </a:fld>
            <a:endParaRPr lang="en-US"/>
          </a:p>
        </p:txBody>
      </p:sp>
      <p:sp>
        <p:nvSpPr>
          <p:cNvPr id="7" name="Chevron 6"/>
          <p:cNvSpPr/>
          <p:nvPr/>
        </p:nvSpPr>
        <p:spPr>
          <a:xfrm>
            <a:off x="4848907"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8" name="Chevron 7"/>
          <p:cNvSpPr/>
          <p:nvPr/>
        </p:nvSpPr>
        <p:spPr>
          <a:xfrm>
            <a:off x="4600352"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6197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r>
              <a:rPr lang="en-US" smtClean="0"/>
              <a:t>SEYED AHMAD SHAHAHMADI (P64797)</a:t>
            </a:r>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4975AE14-5157-40EE-903F-4A617FD70239}" type="slidenum">
              <a:rPr lang="en-US" smtClean="0"/>
              <a:pPr/>
              <a:t>‹#›</a:t>
            </a:fld>
            <a:endParaRPr lang="en-US"/>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609600" y="5410200"/>
            <a:ext cx="5386917"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193369" y="5410200"/>
            <a:ext cx="5389033"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9600" y="1444295"/>
            <a:ext cx="5386917"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6193368" y="1444295"/>
            <a:ext cx="5389033"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r>
              <a:rPr lang="en-US" smtClean="0"/>
              <a:t>SEYED AHMAD SHAHAHMADI (P64797)</a:t>
            </a:r>
            <a:endParaRPr lang="en-US"/>
          </a:p>
        </p:txBody>
      </p:sp>
      <p:sp>
        <p:nvSpPr>
          <p:cNvPr id="8" name="Footer Placeholder 7"/>
          <p:cNvSpPr>
            <a:spLocks noGrp="1"/>
          </p:cNvSpPr>
          <p:nvPr>
            <p:ph type="ftr" sz="quarter" idx="11"/>
          </p:nvPr>
        </p:nvSpPr>
        <p:spPr/>
        <p:txBody>
          <a:bodyPr/>
          <a:lstStyle>
            <a:extLst/>
          </a:lstStyle>
          <a:p>
            <a:endParaRPr lang="en-US"/>
          </a:p>
        </p:txBody>
      </p:sp>
      <p:sp>
        <p:nvSpPr>
          <p:cNvPr id="9" name="Slide Number Placeholder 8"/>
          <p:cNvSpPr>
            <a:spLocks noGrp="1"/>
          </p:cNvSpPr>
          <p:nvPr>
            <p:ph type="sldNum" sz="quarter" idx="12"/>
          </p:nvPr>
        </p:nvSpPr>
        <p:spPr/>
        <p:txBody>
          <a:bodyPr/>
          <a:lstStyle>
            <a:extLst/>
          </a:lstStyle>
          <a:p>
            <a:fld id="{4975AE14-5157-40EE-903F-4A617FD70239}"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r>
              <a:rPr lang="en-US" smtClean="0"/>
              <a:t>SEYED AHMAD SHAHAHMADI (P64797)</a:t>
            </a:r>
            <a:endParaRPr lang="en-US"/>
          </a:p>
        </p:txBody>
      </p:sp>
      <p:sp>
        <p:nvSpPr>
          <p:cNvPr id="4" name="Footer Placeholder 3"/>
          <p:cNvSpPr>
            <a:spLocks noGrp="1"/>
          </p:cNvSpPr>
          <p:nvPr>
            <p:ph type="ftr" sz="quarter" idx="11"/>
          </p:nvPr>
        </p:nvSpPr>
        <p:spPr/>
        <p:txBody>
          <a:bodyPr/>
          <a:lstStyle>
            <a:extLst/>
          </a:lstStyle>
          <a:p>
            <a:endParaRPr lang="en-US"/>
          </a:p>
        </p:txBody>
      </p:sp>
      <p:sp>
        <p:nvSpPr>
          <p:cNvPr id="5" name="Slide Number Placeholder 4"/>
          <p:cNvSpPr>
            <a:spLocks noGrp="1"/>
          </p:cNvSpPr>
          <p:nvPr>
            <p:ph type="sldNum" sz="quarter" idx="12"/>
          </p:nvPr>
        </p:nvSpPr>
        <p:spPr/>
        <p:txBody>
          <a:bodyPr/>
          <a:lstStyle>
            <a:extLst/>
          </a:lstStyle>
          <a:p>
            <a:fld id="{4975AE14-5157-40EE-903F-4A617FD70239}" type="slidenum">
              <a:rPr lang="en-US" smtClean="0"/>
              <a:pPr/>
              <a:t>‹#›</a:t>
            </a:fld>
            <a:endParaRPr lang="en-US"/>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r>
              <a:rPr lang="en-US" smtClean="0"/>
              <a:t>SEYED AHMAD SHAHAHMADI (P64797)</a:t>
            </a:r>
            <a:endParaRPr lang="en-US"/>
          </a:p>
        </p:txBody>
      </p:sp>
      <p:sp>
        <p:nvSpPr>
          <p:cNvPr id="3" name="Footer Placeholder 2"/>
          <p:cNvSpPr>
            <a:spLocks noGrp="1"/>
          </p:cNvSpPr>
          <p:nvPr>
            <p:ph type="ftr" sz="quarter" idx="11"/>
          </p:nvPr>
        </p:nvSpPr>
        <p:spPr/>
        <p:txBody>
          <a:bodyPr/>
          <a:lstStyle>
            <a:extLst/>
          </a:lstStyle>
          <a:p>
            <a:endParaRPr lang="en-US"/>
          </a:p>
        </p:txBody>
      </p:sp>
      <p:sp>
        <p:nvSpPr>
          <p:cNvPr id="4" name="Slide Number Placeholder 3"/>
          <p:cNvSpPr>
            <a:spLocks noGrp="1"/>
          </p:cNvSpPr>
          <p:nvPr>
            <p:ph type="sldNum" sz="quarter" idx="12"/>
          </p:nvPr>
        </p:nvSpPr>
        <p:spPr/>
        <p:txBody>
          <a:bodyPr/>
          <a:lstStyle>
            <a:extLst/>
          </a:lstStyle>
          <a:p>
            <a:fld id="{4975AE14-5157-40EE-903F-4A617FD7023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4876800"/>
            <a:ext cx="9975701"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5892800" y="5355102"/>
            <a:ext cx="5299456"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1219200" y="274320"/>
            <a:ext cx="9973056"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8969376" y="6407944"/>
            <a:ext cx="2560320" cy="365760"/>
          </a:xfrm>
        </p:spPr>
        <p:txBody>
          <a:bodyPr/>
          <a:lstStyle>
            <a:extLst/>
          </a:lstStyle>
          <a:p>
            <a:r>
              <a:rPr lang="en-US" smtClean="0"/>
              <a:t>SEYED AHMAD SHAHAHMADI (P64797)</a:t>
            </a:r>
            <a:endParaRPr lang="en-US"/>
          </a:p>
        </p:txBody>
      </p:sp>
      <p:sp>
        <p:nvSpPr>
          <p:cNvPr id="6" name="Footer Placeholder 5"/>
          <p:cNvSpPr>
            <a:spLocks noGrp="1"/>
          </p:cNvSpPr>
          <p:nvPr>
            <p:ph type="ftr" sz="quarter" idx="11"/>
          </p:nvPr>
        </p:nvSpPr>
        <p:spPr/>
        <p:txBody>
          <a:bodyPr/>
          <a:lstStyle>
            <a:extLst/>
          </a:lstStyle>
          <a:p>
            <a:endParaRPr lang="en-US"/>
          </a:p>
        </p:txBody>
      </p:sp>
      <p:sp>
        <p:nvSpPr>
          <p:cNvPr id="7" name="Slide Number Placeholder 6"/>
          <p:cNvSpPr>
            <a:spLocks noGrp="1"/>
          </p:cNvSpPr>
          <p:nvPr>
            <p:ph type="sldNum" sz="quarter" idx="12"/>
          </p:nvPr>
        </p:nvSpPr>
        <p:spPr/>
        <p:txBody>
          <a:bodyPr/>
          <a:lstStyle>
            <a:extLst/>
          </a:lstStyle>
          <a:p>
            <a:fld id="{4975AE14-5157-40EE-903F-4A617FD70239}"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521643" y="5443402"/>
            <a:ext cx="95504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304800" y="189968"/>
            <a:ext cx="115824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r>
              <a:rPr lang="en-US" smtClean="0"/>
              <a:t>SEYED AHMAD SHAHAHMADI (P64797)</a:t>
            </a:r>
            <a:endParaRPr lang="en-US"/>
          </a:p>
        </p:txBody>
      </p:sp>
      <p:sp>
        <p:nvSpPr>
          <p:cNvPr id="6" name="Footer Placeholder 5"/>
          <p:cNvSpPr>
            <a:spLocks noGrp="1"/>
          </p:cNvSpPr>
          <p:nvPr>
            <p:ph type="ftr" sz="quarter" idx="11"/>
          </p:nvPr>
        </p:nvSpPr>
        <p:spPr>
          <a:xfrm>
            <a:off x="5840097" y="6407945"/>
            <a:ext cx="3134241" cy="365125"/>
          </a:xfrm>
        </p:spPr>
        <p:txBody>
          <a:bodyPr/>
          <a:lstStyle>
            <a:lvl1pPr>
              <a:defRPr>
                <a:solidFill>
                  <a:schemeClr val="tx1"/>
                </a:solidFill>
              </a:defRPr>
            </a:lvl1pPr>
            <a:extLst/>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4975AE14-5157-40EE-903F-4A617FD70239}" type="slidenum">
              <a:rPr lang="en-US" smtClean="0"/>
              <a:pPr/>
              <a:t>‹#›</a:t>
            </a:fld>
            <a:endParaRPr lang="en-US"/>
          </a:p>
        </p:txBody>
      </p:sp>
      <p:sp>
        <p:nvSpPr>
          <p:cNvPr id="2" name="Title 1"/>
          <p:cNvSpPr>
            <a:spLocks noGrp="1"/>
          </p:cNvSpPr>
          <p:nvPr>
            <p:ph type="title"/>
          </p:nvPr>
        </p:nvSpPr>
        <p:spPr>
          <a:xfrm>
            <a:off x="304800" y="4865122"/>
            <a:ext cx="10767243"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955249" y="5001994"/>
            <a:ext cx="5069337"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9" name="Freeform 8"/>
          <p:cNvSpPr>
            <a:spLocks/>
          </p:cNvSpPr>
          <p:nvPr/>
        </p:nvSpPr>
        <p:spPr bwMode="auto">
          <a:xfrm>
            <a:off x="-71414" y="5785023"/>
            <a:ext cx="506933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0" name="Right Triangle 9"/>
          <p:cNvSpPr>
            <a:spLocks/>
          </p:cNvSpPr>
          <p:nvPr/>
        </p:nvSpPr>
        <p:spPr bwMode="auto">
          <a:xfrm>
            <a:off x="-8056" y="5791253"/>
            <a:ext cx="4536419"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1" name="Straight Connector 10"/>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1552149"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13" name="Chevron 12"/>
          <p:cNvSpPr/>
          <p:nvPr/>
        </p:nvSpPr>
        <p:spPr>
          <a:xfrm>
            <a:off x="11303595"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955249" y="5001994"/>
            <a:ext cx="5069337"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Freeform 11"/>
          <p:cNvSpPr>
            <a:spLocks/>
          </p:cNvSpPr>
          <p:nvPr/>
        </p:nvSpPr>
        <p:spPr bwMode="auto">
          <a:xfrm>
            <a:off x="-71414" y="5785023"/>
            <a:ext cx="506933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4" name="Right Triangle 13"/>
          <p:cNvSpPr>
            <a:spLocks/>
          </p:cNvSpPr>
          <p:nvPr/>
        </p:nvSpPr>
        <p:spPr bwMode="auto">
          <a:xfrm>
            <a:off x="-8056" y="5791253"/>
            <a:ext cx="4536419"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5" name="Straight Connector 14"/>
          <p:cNvCxnSpPr/>
          <p:nvPr/>
        </p:nvCxnSpPr>
        <p:spPr>
          <a:xfrm>
            <a:off x="-12316"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609600" y="1481329"/>
            <a:ext cx="109728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8969376" y="6407944"/>
            <a:ext cx="2560320" cy="365760"/>
          </a:xfrm>
          <a:prstGeom prst="rect">
            <a:avLst/>
          </a:prstGeom>
        </p:spPr>
        <p:txBody>
          <a:bodyPr vert="horz" anchor="b"/>
          <a:lstStyle>
            <a:lvl1pPr algn="l" eaLnBrk="1" latinLnBrk="0" hangingPunct="1">
              <a:defRPr kumimoji="0" sz="1000">
                <a:solidFill>
                  <a:schemeClr val="tx1"/>
                </a:solidFill>
              </a:defRPr>
            </a:lvl1pPr>
            <a:extLst/>
          </a:lstStyle>
          <a:p>
            <a:r>
              <a:rPr lang="en-US" smtClean="0"/>
              <a:t>SEYED AHMAD SHAHAHMADI (P64797)</a:t>
            </a:r>
            <a:endParaRPr lang="en-US"/>
          </a:p>
        </p:txBody>
      </p:sp>
      <p:sp>
        <p:nvSpPr>
          <p:cNvPr id="22" name="Footer Placeholder 21"/>
          <p:cNvSpPr>
            <a:spLocks noGrp="1"/>
          </p:cNvSpPr>
          <p:nvPr>
            <p:ph type="ftr" sz="quarter" idx="3"/>
          </p:nvPr>
        </p:nvSpPr>
        <p:spPr>
          <a:xfrm>
            <a:off x="5840097" y="6407945"/>
            <a:ext cx="313424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11529696" y="6407945"/>
            <a:ext cx="487680" cy="365125"/>
          </a:xfrm>
          <a:prstGeom prst="rect">
            <a:avLst/>
          </a:prstGeom>
        </p:spPr>
        <p:txBody>
          <a:bodyPr vert="horz" anchor="b"/>
          <a:lstStyle>
            <a:lvl1pPr algn="r" eaLnBrk="1" latinLnBrk="0" hangingPunct="1">
              <a:defRPr kumimoji="0" sz="1000" b="0">
                <a:solidFill>
                  <a:schemeClr val="tx1"/>
                </a:solidFill>
              </a:defRPr>
            </a:lvl1pPr>
            <a:extLst/>
          </a:lstStyle>
          <a:p>
            <a:fld id="{4975AE14-5157-40EE-903F-4A617FD7023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4134" r:id="rId1"/>
    <p:sldLayoutId id="2147484135" r:id="rId2"/>
    <p:sldLayoutId id="2147484136" r:id="rId3"/>
    <p:sldLayoutId id="2147484137" r:id="rId4"/>
    <p:sldLayoutId id="2147484138" r:id="rId5"/>
    <p:sldLayoutId id="2147484139" r:id="rId6"/>
    <p:sldLayoutId id="2147484140" r:id="rId7"/>
    <p:sldLayoutId id="2147484141" r:id="rId8"/>
    <p:sldLayoutId id="2147484142" r:id="rId9"/>
    <p:sldLayoutId id="2147484143" r:id="rId10"/>
    <p:sldLayoutId id="2147484144" r:id="rId11"/>
  </p:sldLayoutIdLst>
  <p:hf hdr="0" ftr="0" dt="0"/>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22401" y="2253311"/>
            <a:ext cx="9564914" cy="707886"/>
          </a:xfrm>
          <a:prstGeom prst="rect">
            <a:avLst/>
          </a:prstGeom>
          <a:noFill/>
        </p:spPr>
        <p:txBody>
          <a:bodyPr wrap="square" rtlCol="0">
            <a:spAutoFit/>
          </a:bodyPr>
          <a:lstStyle/>
          <a:p>
            <a:pPr algn="ctr"/>
            <a:r>
              <a:rPr lang="en-US" sz="4000" dirty="0" smtClean="0"/>
              <a:t>Optical Fiber Communication</a:t>
            </a:r>
            <a:endParaRPr lang="en-US" sz="4000" dirty="0"/>
          </a:p>
        </p:txBody>
      </p:sp>
    </p:spTree>
    <p:extLst>
      <p:ext uri="{BB962C8B-B14F-4D97-AF65-F5344CB8AC3E}">
        <p14:creationId xmlns:p14="http://schemas.microsoft.com/office/powerpoint/2010/main" val="23543554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77500" lnSpcReduction="20000"/>
          </a:bodyPr>
          <a:lstStyle/>
          <a:p>
            <a:pPr marL="109728" indent="0" algn="just">
              <a:buNone/>
            </a:pPr>
            <a:r>
              <a:rPr lang="en-US" dirty="0"/>
              <a:t>The working principle of the Light-emitting diode is based on the quantum theory. The quantum theory says that when the electron comes down from the higher energy level to the lower energy level then, the energy emits </a:t>
            </a:r>
            <a:r>
              <a:rPr lang="en-US" dirty="0" smtClean="0"/>
              <a:t>in the form of  photon</a:t>
            </a:r>
            <a:r>
              <a:rPr lang="en-US" dirty="0"/>
              <a:t>. The photon energy is equal to the energy gap between these two energy levels</a:t>
            </a:r>
            <a:r>
              <a:rPr lang="en-US" dirty="0" smtClean="0"/>
              <a:t>.</a:t>
            </a:r>
          </a:p>
          <a:p>
            <a:pPr marL="109728" indent="0" algn="just">
              <a:buNone/>
            </a:pPr>
            <a:r>
              <a:rPr lang="en-US" dirty="0"/>
              <a:t>For example, let us consider the quantum theory, the energy of the photon is the product of both the Planck constant and frequency of electromagnetic radiation. The mathematical equation is </a:t>
            </a:r>
            <a:r>
              <a:rPr lang="en-US" dirty="0" smtClean="0"/>
              <a:t>shown</a:t>
            </a:r>
          </a:p>
          <a:p>
            <a:pPr marL="109728" indent="0" algn="ctr">
              <a:buNone/>
            </a:pPr>
            <a:r>
              <a:rPr lang="en-US" b="1" dirty="0" err="1" smtClean="0">
                <a:solidFill>
                  <a:srgbClr val="FF0000"/>
                </a:solidFill>
              </a:rPr>
              <a:t>Eg</a:t>
            </a:r>
            <a:r>
              <a:rPr lang="en-US" b="1" dirty="0" smtClean="0">
                <a:solidFill>
                  <a:srgbClr val="FF0000"/>
                </a:solidFill>
              </a:rPr>
              <a:t> </a:t>
            </a:r>
            <a:r>
              <a:rPr lang="en-US" b="1" dirty="0">
                <a:solidFill>
                  <a:srgbClr val="FF0000"/>
                </a:solidFill>
              </a:rPr>
              <a:t>= </a:t>
            </a:r>
            <a:r>
              <a:rPr lang="en-US" b="1" dirty="0" err="1" smtClean="0">
                <a:solidFill>
                  <a:srgbClr val="FF0000"/>
                </a:solidFill>
              </a:rPr>
              <a:t>hf</a:t>
            </a:r>
            <a:endParaRPr lang="en-US" b="1" dirty="0" smtClean="0">
              <a:solidFill>
                <a:srgbClr val="FF0000"/>
              </a:solidFill>
            </a:endParaRPr>
          </a:p>
          <a:p>
            <a:pPr marL="109728" indent="0" algn="just" fontAlgn="base">
              <a:buNone/>
            </a:pPr>
            <a:r>
              <a:rPr lang="en-US" dirty="0"/>
              <a:t>Where </a:t>
            </a:r>
            <a:r>
              <a:rPr lang="en-US" dirty="0" smtClean="0"/>
              <a:t>h is </a:t>
            </a:r>
            <a:r>
              <a:rPr lang="en-US" dirty="0"/>
              <a:t>known as a Planck constant, and the velocity of electromagnetic radiation is equal to the speed of </a:t>
            </a:r>
            <a:r>
              <a:rPr lang="en-US" dirty="0" smtClean="0"/>
              <a:t>light (c ). </a:t>
            </a:r>
            <a:r>
              <a:rPr lang="en-US" dirty="0"/>
              <a:t>The frequency </a:t>
            </a:r>
            <a:r>
              <a:rPr lang="en-US" dirty="0" smtClean="0"/>
              <a:t>of radiation </a:t>
            </a:r>
            <a:r>
              <a:rPr lang="en-US" dirty="0"/>
              <a:t>is related to the velocity of light as an </a:t>
            </a:r>
            <a:endParaRPr lang="en-US" dirty="0" smtClean="0"/>
          </a:p>
          <a:p>
            <a:pPr marL="109728" indent="0" algn="ctr" fontAlgn="base">
              <a:buNone/>
            </a:pPr>
            <a:r>
              <a:rPr lang="en-US" dirty="0" smtClean="0">
                <a:solidFill>
                  <a:srgbClr val="FF0000"/>
                </a:solidFill>
              </a:rPr>
              <a:t>f</a:t>
            </a:r>
            <a:r>
              <a:rPr lang="en-US" dirty="0">
                <a:solidFill>
                  <a:srgbClr val="FF0000"/>
                </a:solidFill>
              </a:rPr>
              <a:t>= c / λ. </a:t>
            </a:r>
            <a:endParaRPr lang="en-US" dirty="0" smtClean="0">
              <a:solidFill>
                <a:srgbClr val="FF0000"/>
              </a:solidFill>
            </a:endParaRPr>
          </a:p>
          <a:p>
            <a:pPr marL="109728" indent="0" algn="just" fontAlgn="base">
              <a:buNone/>
            </a:pPr>
            <a:r>
              <a:rPr lang="en-US" dirty="0" smtClean="0"/>
              <a:t>λ </a:t>
            </a:r>
            <a:r>
              <a:rPr lang="en-US" dirty="0"/>
              <a:t>is denoted as a wavelength of electromagnetic radiation and the above equation will become as a</a:t>
            </a:r>
          </a:p>
          <a:p>
            <a:pPr marL="109728" indent="0" algn="ctr" fontAlgn="base">
              <a:buNone/>
            </a:pPr>
            <a:r>
              <a:rPr lang="en-US" b="1" dirty="0" err="1" smtClean="0">
                <a:solidFill>
                  <a:srgbClr val="FF0000"/>
                </a:solidFill>
              </a:rPr>
              <a:t>Eg</a:t>
            </a:r>
            <a:r>
              <a:rPr lang="en-US" b="1" dirty="0" smtClean="0">
                <a:solidFill>
                  <a:srgbClr val="FF0000"/>
                </a:solidFill>
              </a:rPr>
              <a:t> </a:t>
            </a:r>
            <a:r>
              <a:rPr lang="en-US" b="1" dirty="0">
                <a:solidFill>
                  <a:srgbClr val="FF0000"/>
                </a:solidFill>
              </a:rPr>
              <a:t>= </a:t>
            </a:r>
            <a:r>
              <a:rPr lang="en-US" b="1" dirty="0" err="1" smtClean="0">
                <a:solidFill>
                  <a:srgbClr val="FF0000"/>
                </a:solidFill>
              </a:rPr>
              <a:t>hc</a:t>
            </a:r>
            <a:r>
              <a:rPr lang="en-US" b="1" dirty="0" smtClean="0">
                <a:solidFill>
                  <a:srgbClr val="FF0000"/>
                </a:solidFill>
              </a:rPr>
              <a:t> </a:t>
            </a:r>
            <a:r>
              <a:rPr lang="en-US" b="1" dirty="0">
                <a:solidFill>
                  <a:srgbClr val="FF0000"/>
                </a:solidFill>
              </a:rPr>
              <a:t>/ λ</a:t>
            </a:r>
            <a:endParaRPr lang="en-US" dirty="0">
              <a:solidFill>
                <a:srgbClr val="FF0000"/>
              </a:solidFill>
            </a:endParaRPr>
          </a:p>
          <a:p>
            <a:pPr marL="109728" indent="0" algn="just">
              <a:buNone/>
            </a:pPr>
            <a:endParaRPr lang="en-US" dirty="0"/>
          </a:p>
        </p:txBody>
      </p:sp>
      <p:sp>
        <p:nvSpPr>
          <p:cNvPr id="3" name="Slide Number Placeholder 2"/>
          <p:cNvSpPr>
            <a:spLocks noGrp="1"/>
          </p:cNvSpPr>
          <p:nvPr>
            <p:ph type="sldNum" sz="quarter" idx="12"/>
          </p:nvPr>
        </p:nvSpPr>
        <p:spPr/>
        <p:txBody>
          <a:bodyPr/>
          <a:lstStyle/>
          <a:p>
            <a:fld id="{4975AE14-5157-40EE-903F-4A617FD70239}" type="slidenum">
              <a:rPr lang="en-US" smtClean="0"/>
              <a:pPr/>
              <a:t>10</a:t>
            </a:fld>
            <a:endParaRPr lang="en-US"/>
          </a:p>
        </p:txBody>
      </p:sp>
      <p:sp>
        <p:nvSpPr>
          <p:cNvPr id="4" name="Title 3"/>
          <p:cNvSpPr>
            <a:spLocks noGrp="1"/>
          </p:cNvSpPr>
          <p:nvPr>
            <p:ph type="title"/>
          </p:nvPr>
        </p:nvSpPr>
        <p:spPr/>
        <p:txBody>
          <a:bodyPr/>
          <a:lstStyle/>
          <a:p>
            <a:pPr algn="ctr"/>
            <a:r>
              <a:rPr lang="en-US" dirty="0"/>
              <a:t>How does LED work?</a:t>
            </a:r>
          </a:p>
        </p:txBody>
      </p:sp>
    </p:spTree>
    <p:extLst>
      <p:ext uri="{BB962C8B-B14F-4D97-AF65-F5344CB8AC3E}">
        <p14:creationId xmlns:p14="http://schemas.microsoft.com/office/powerpoint/2010/main" val="284302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3908" y="1218778"/>
            <a:ext cx="11760451" cy="5870085"/>
          </a:xfrm>
        </p:spPr>
        <p:txBody>
          <a:bodyPr>
            <a:noAutofit/>
          </a:bodyPr>
          <a:lstStyle/>
          <a:p>
            <a:pPr marL="109728" indent="0" algn="just" fontAlgn="base">
              <a:buNone/>
            </a:pPr>
            <a:r>
              <a:rPr lang="en-US" sz="2400" dirty="0"/>
              <a:t>From the above equation, </a:t>
            </a:r>
            <a:r>
              <a:rPr lang="en-US" sz="2400" dirty="0">
                <a:solidFill>
                  <a:srgbClr val="FF0000"/>
                </a:solidFill>
              </a:rPr>
              <a:t>we can say that the wavelength of electromagnetic radiation is inversely proportional to the forbidden gap</a:t>
            </a:r>
            <a:r>
              <a:rPr lang="en-US" sz="2400" dirty="0"/>
              <a:t>. </a:t>
            </a:r>
            <a:r>
              <a:rPr lang="en-US" sz="2400" dirty="0">
                <a:solidFill>
                  <a:srgbClr val="0070C0"/>
                </a:solidFill>
              </a:rPr>
              <a:t>In general silicon, germanium semiconductors this forbidden energy gap is between the </a:t>
            </a:r>
            <a:r>
              <a:rPr lang="en-US" sz="2400" dirty="0" smtClean="0">
                <a:solidFill>
                  <a:srgbClr val="0070C0"/>
                </a:solidFill>
              </a:rPr>
              <a:t>conduction </a:t>
            </a:r>
            <a:r>
              <a:rPr lang="en-US" sz="2400" dirty="0">
                <a:solidFill>
                  <a:srgbClr val="0070C0"/>
                </a:solidFill>
              </a:rPr>
              <a:t>and valence bands are such that the total radiation of electromagnetic wave during recombination is in the form of infrared radiation. </a:t>
            </a:r>
            <a:r>
              <a:rPr lang="en-US" sz="2400" dirty="0"/>
              <a:t>We can’t see the wavelength of infrared because they are out of our visible range.</a:t>
            </a:r>
          </a:p>
          <a:p>
            <a:pPr marL="109728" indent="0" algn="just" fontAlgn="base">
              <a:buNone/>
            </a:pPr>
            <a:r>
              <a:rPr lang="en-US" sz="2400" dirty="0" smtClean="0"/>
              <a:t>The </a:t>
            </a:r>
            <a:r>
              <a:rPr lang="en-US" sz="2400" dirty="0">
                <a:solidFill>
                  <a:srgbClr val="0070C0"/>
                </a:solidFill>
              </a:rPr>
              <a:t>infrared radiation is said to be as heat </a:t>
            </a:r>
            <a:r>
              <a:rPr lang="en-US" sz="2400" dirty="0"/>
              <a:t>because the </a:t>
            </a:r>
            <a:r>
              <a:rPr lang="en-US" sz="2400" dirty="0">
                <a:solidFill>
                  <a:srgbClr val="FF0000"/>
                </a:solidFill>
              </a:rPr>
              <a:t>silicon and the germanium semiconductors</a:t>
            </a:r>
            <a:r>
              <a:rPr lang="en-US" sz="2400" dirty="0"/>
              <a:t> are </a:t>
            </a:r>
            <a:r>
              <a:rPr lang="en-US" sz="2400" dirty="0">
                <a:solidFill>
                  <a:srgbClr val="FF0000"/>
                </a:solidFill>
              </a:rPr>
              <a:t>not direct </a:t>
            </a:r>
            <a:r>
              <a:rPr lang="en-US" sz="2400" dirty="0" err="1" smtClean="0">
                <a:solidFill>
                  <a:srgbClr val="FF0000"/>
                </a:solidFill>
              </a:rPr>
              <a:t>bandgap</a:t>
            </a:r>
            <a:r>
              <a:rPr lang="en-US" sz="2400" dirty="0" smtClean="0">
                <a:solidFill>
                  <a:srgbClr val="FF0000"/>
                </a:solidFill>
              </a:rPr>
              <a:t> </a:t>
            </a:r>
            <a:r>
              <a:rPr lang="en-US" sz="2400" dirty="0">
                <a:solidFill>
                  <a:srgbClr val="FF0000"/>
                </a:solidFill>
              </a:rPr>
              <a:t>semiconductors </a:t>
            </a:r>
            <a:r>
              <a:rPr lang="en-US" sz="2400" dirty="0"/>
              <a:t>rather these are indirect gap semiconductors. </a:t>
            </a:r>
            <a:r>
              <a:rPr lang="en-US" sz="2400" dirty="0" smtClean="0"/>
              <a:t>In </a:t>
            </a:r>
            <a:r>
              <a:rPr lang="en-US" sz="2400" dirty="0"/>
              <a:t>the </a:t>
            </a:r>
            <a:r>
              <a:rPr lang="en-US" sz="2400" dirty="0" smtClean="0"/>
              <a:t>indirect </a:t>
            </a:r>
            <a:r>
              <a:rPr lang="en-US" sz="2400" dirty="0" err="1" smtClean="0"/>
              <a:t>bandgap</a:t>
            </a:r>
            <a:r>
              <a:rPr lang="en-US" sz="2400" dirty="0" smtClean="0"/>
              <a:t> </a:t>
            </a:r>
            <a:r>
              <a:rPr lang="en-US" sz="2400" dirty="0"/>
              <a:t>semiconductors, the maximum energy level of the valence band and minimum energy level of the conduction band does not occur at the same moment of electrons. Therefore, during the recombination of electrons and holes are migration of electrons from the conduction band to the valence band the </a:t>
            </a:r>
            <a:r>
              <a:rPr lang="en-US" sz="2400" dirty="0">
                <a:solidFill>
                  <a:srgbClr val="0070C0"/>
                </a:solidFill>
              </a:rPr>
              <a:t>momentum of the electron band will be changed</a:t>
            </a:r>
            <a:r>
              <a:rPr lang="en-US" sz="2400" dirty="0" smtClean="0">
                <a:solidFill>
                  <a:srgbClr val="0070C0"/>
                </a:solidFill>
              </a:rPr>
              <a:t>.</a:t>
            </a:r>
            <a:endParaRPr lang="en-US" sz="2400" dirty="0">
              <a:solidFill>
                <a:srgbClr val="0070C0"/>
              </a:solidFill>
            </a:endParaRPr>
          </a:p>
        </p:txBody>
      </p:sp>
      <p:sp>
        <p:nvSpPr>
          <p:cNvPr id="3" name="Slide Number Placeholder 2"/>
          <p:cNvSpPr>
            <a:spLocks noGrp="1"/>
          </p:cNvSpPr>
          <p:nvPr>
            <p:ph type="sldNum" sz="quarter" idx="12"/>
          </p:nvPr>
        </p:nvSpPr>
        <p:spPr/>
        <p:txBody>
          <a:bodyPr/>
          <a:lstStyle/>
          <a:p>
            <a:fld id="{4975AE14-5157-40EE-903F-4A617FD70239}" type="slidenum">
              <a:rPr lang="en-US" smtClean="0"/>
              <a:pPr/>
              <a:t>11</a:t>
            </a:fld>
            <a:endParaRPr lang="en-US"/>
          </a:p>
        </p:txBody>
      </p:sp>
      <p:sp>
        <p:nvSpPr>
          <p:cNvPr id="4" name="Title 3"/>
          <p:cNvSpPr>
            <a:spLocks noGrp="1"/>
          </p:cNvSpPr>
          <p:nvPr>
            <p:ph type="title"/>
          </p:nvPr>
        </p:nvSpPr>
        <p:spPr>
          <a:xfrm>
            <a:off x="695112" y="0"/>
            <a:ext cx="10972800" cy="1143000"/>
          </a:xfrm>
        </p:spPr>
        <p:txBody>
          <a:bodyPr/>
          <a:lstStyle/>
          <a:p>
            <a:pPr algn="ctr"/>
            <a:r>
              <a:rPr lang="en-US" dirty="0"/>
              <a:t>How does LED work?</a:t>
            </a:r>
          </a:p>
        </p:txBody>
      </p:sp>
    </p:spTree>
    <p:extLst>
      <p:ext uri="{BB962C8B-B14F-4D97-AF65-F5344CB8AC3E}">
        <p14:creationId xmlns:p14="http://schemas.microsoft.com/office/powerpoint/2010/main" val="58557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12</a:t>
            </a:fld>
            <a:endParaRPr lang="en-US"/>
          </a:p>
        </p:txBody>
      </p:sp>
      <p:pic>
        <p:nvPicPr>
          <p:cNvPr id="1026" name="Picture 2"/>
          <p:cNvPicPr>
            <a:picLocks noChangeAspect="1" noChangeArrowheads="1"/>
          </p:cNvPicPr>
          <p:nvPr/>
        </p:nvPicPr>
        <p:blipFill>
          <a:blip r:embed="rId2"/>
          <a:srcRect l="57785" t="26389" r="3284" b="17460"/>
          <a:stretch>
            <a:fillRect/>
          </a:stretch>
        </p:blipFill>
        <p:spPr bwMode="auto">
          <a:xfrm>
            <a:off x="6330385" y="1657215"/>
            <a:ext cx="5065486" cy="4107543"/>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l="57697" t="17808" r="3148" b="27034"/>
          <a:stretch>
            <a:fillRect/>
          </a:stretch>
        </p:blipFill>
        <p:spPr bwMode="auto">
          <a:xfrm>
            <a:off x="593932" y="1616760"/>
            <a:ext cx="5094514" cy="4034972"/>
          </a:xfrm>
          <a:prstGeom prst="rect">
            <a:avLst/>
          </a:prstGeom>
          <a:noFill/>
          <a:ln w="9525">
            <a:noFill/>
            <a:miter lim="800000"/>
            <a:headEnd/>
            <a:tailEnd/>
          </a:ln>
          <a:effectLst/>
        </p:spPr>
      </p:pic>
      <p:sp>
        <p:nvSpPr>
          <p:cNvPr id="7" name="TextBox 6"/>
          <p:cNvSpPr txBox="1"/>
          <p:nvPr/>
        </p:nvSpPr>
        <p:spPr>
          <a:xfrm>
            <a:off x="593932" y="-58331"/>
            <a:ext cx="11263089" cy="1323439"/>
          </a:xfrm>
          <a:prstGeom prst="rect">
            <a:avLst/>
          </a:prstGeom>
          <a:noFill/>
        </p:spPr>
        <p:txBody>
          <a:bodyPr wrap="square" rtlCol="0">
            <a:spAutoFit/>
          </a:bodyPr>
          <a:lstStyle/>
          <a:p>
            <a:pPr algn="ctr"/>
            <a:r>
              <a:rPr lang="en-US" sz="4000" b="1" dirty="0" smtClean="0">
                <a:effectLst>
                  <a:outerShdw blurRad="38100" dist="38100" dir="2700000" algn="tl">
                    <a:srgbClr val="000000">
                      <a:alpha val="43137"/>
                    </a:srgbClr>
                  </a:outerShdw>
                </a:effectLst>
              </a:rPr>
              <a:t>Energy-Momentum Graph</a:t>
            </a:r>
          </a:p>
          <a:p>
            <a:pPr algn="ctr"/>
            <a:r>
              <a:rPr lang="en-US" sz="4000" b="1" dirty="0" smtClean="0">
                <a:effectLst>
                  <a:outerShdw blurRad="38100" dist="38100" dir="2700000" algn="tl">
                    <a:srgbClr val="000000">
                      <a:alpha val="43137"/>
                    </a:srgbClr>
                  </a:outerShdw>
                </a:effectLst>
              </a:rPr>
              <a:t>Direct and Indirect </a:t>
            </a:r>
            <a:r>
              <a:rPr lang="en-US" sz="4000" b="1" dirty="0" err="1" smtClean="0">
                <a:effectLst>
                  <a:outerShdw blurRad="38100" dist="38100" dir="2700000" algn="tl">
                    <a:srgbClr val="000000">
                      <a:alpha val="43137"/>
                    </a:srgbClr>
                  </a:outerShdw>
                </a:effectLst>
              </a:rPr>
              <a:t>Bandgap</a:t>
            </a:r>
            <a:r>
              <a:rPr lang="en-US" sz="4000" b="1" dirty="0" smtClean="0">
                <a:effectLst>
                  <a:outerShdw blurRad="38100" dist="38100" dir="2700000" algn="tl">
                    <a:srgbClr val="000000">
                      <a:alpha val="43137"/>
                    </a:srgbClr>
                  </a:outerShdw>
                </a:effectLst>
              </a:rPr>
              <a:t> Semiconductor</a:t>
            </a:r>
            <a:endParaRPr lang="en-US" sz="4000" b="1" dirty="0">
              <a:effectLst>
                <a:outerShdw blurRad="38100" dist="38100" dir="2700000" algn="tl">
                  <a:srgbClr val="000000">
                    <a:alpha val="43137"/>
                  </a:srgbClr>
                </a:outerShdw>
              </a:effectLst>
            </a:endParaRPr>
          </a:p>
        </p:txBody>
      </p:sp>
      <p:sp>
        <p:nvSpPr>
          <p:cNvPr id="2" name="TextBox 1"/>
          <p:cNvSpPr txBox="1"/>
          <p:nvPr/>
        </p:nvSpPr>
        <p:spPr>
          <a:xfrm>
            <a:off x="2272419" y="5899628"/>
            <a:ext cx="8256761" cy="369332"/>
          </a:xfrm>
          <a:prstGeom prst="rect">
            <a:avLst/>
          </a:prstGeom>
          <a:noFill/>
        </p:spPr>
        <p:txBody>
          <a:bodyPr wrap="square" rtlCol="0">
            <a:spAutoFit/>
          </a:bodyPr>
          <a:lstStyle/>
          <a:p>
            <a:r>
              <a:rPr lang="en-US" dirty="0" smtClean="0"/>
              <a:t>(a) </a:t>
            </a:r>
            <a:r>
              <a:rPr lang="en-US" dirty="0" err="1" smtClean="0"/>
              <a:t>GaAs</a:t>
            </a:r>
            <a:r>
              <a:rPr lang="en-US" dirty="0" smtClean="0"/>
              <a:t>                                                                    (b) Silicon</a:t>
            </a:r>
            <a:endParaRPr lang="en-US" dirty="0"/>
          </a:p>
        </p:txBody>
      </p:sp>
    </p:spTree>
    <p:extLst>
      <p:ext uri="{BB962C8B-B14F-4D97-AF65-F5344CB8AC3E}">
        <p14:creationId xmlns:p14="http://schemas.microsoft.com/office/powerpoint/2010/main" val="12819258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algn="just"/>
            <a:r>
              <a:rPr lang="en-US" dirty="0"/>
              <a:t>Most of the LEDs have voltage ratings from 1 volt-3 volt whereas forward current ratings range from </a:t>
            </a:r>
            <a:r>
              <a:rPr lang="en-US" dirty="0" smtClean="0"/>
              <a:t>20 </a:t>
            </a:r>
            <a:r>
              <a:rPr lang="en-US" dirty="0"/>
              <a:t>mA-100 mA</a:t>
            </a:r>
            <a:r>
              <a:rPr lang="en-US" dirty="0" smtClean="0"/>
              <a:t>.</a:t>
            </a:r>
          </a:p>
          <a:p>
            <a:pPr algn="just"/>
            <a:r>
              <a:rPr lang="en-US" dirty="0"/>
              <a:t>If the voltage (1V to 3V) is applied to the LED, then it functions properly due to the flow of current for the applied voltage will be in the operating range. Similarly, if the applied voltage to an LED is high than the operating voltage then the depletion region within the light-emitting diode will break down due to the high flow of current. This unexpected high flow of current will damage the device</a:t>
            </a:r>
            <a:r>
              <a:rPr lang="en-US" dirty="0" smtClean="0"/>
              <a:t>.</a:t>
            </a:r>
          </a:p>
          <a:p>
            <a:pPr algn="just"/>
            <a:r>
              <a:rPr lang="en-US" dirty="0"/>
              <a:t>This can be avoided by connecting a resistor in series with the voltage source &amp; an LED. So this resistor plays a key role in protecting the LED. </a:t>
            </a:r>
            <a:r>
              <a:rPr lang="en-US" dirty="0" smtClean="0"/>
              <a:t>The </a:t>
            </a:r>
            <a:r>
              <a:rPr lang="en-US" dirty="0"/>
              <a:t>safe voltage ratings of LEDs will be ranges from 1V to 3 V whereas safe current ratings range from </a:t>
            </a:r>
            <a:r>
              <a:rPr lang="en-US" dirty="0" smtClean="0"/>
              <a:t>20 </a:t>
            </a:r>
            <a:r>
              <a:rPr lang="en-US" dirty="0"/>
              <a:t>mA to 100 mA</a:t>
            </a:r>
            <a:r>
              <a:rPr lang="en-US" dirty="0" smtClean="0"/>
              <a:t>. </a:t>
            </a:r>
            <a:endParaRPr lang="en-US" dirty="0"/>
          </a:p>
        </p:txBody>
      </p:sp>
      <p:sp>
        <p:nvSpPr>
          <p:cNvPr id="3" name="Slide Number Placeholder 2"/>
          <p:cNvSpPr>
            <a:spLocks noGrp="1"/>
          </p:cNvSpPr>
          <p:nvPr>
            <p:ph type="sldNum" sz="quarter" idx="12"/>
          </p:nvPr>
        </p:nvSpPr>
        <p:spPr/>
        <p:txBody>
          <a:bodyPr/>
          <a:lstStyle/>
          <a:p>
            <a:fld id="{4975AE14-5157-40EE-903F-4A617FD70239}" type="slidenum">
              <a:rPr lang="en-US" smtClean="0"/>
              <a:pPr/>
              <a:t>13</a:t>
            </a:fld>
            <a:endParaRPr lang="en-US"/>
          </a:p>
        </p:txBody>
      </p:sp>
      <p:sp>
        <p:nvSpPr>
          <p:cNvPr id="4" name="Title 3"/>
          <p:cNvSpPr>
            <a:spLocks noGrp="1"/>
          </p:cNvSpPr>
          <p:nvPr>
            <p:ph type="title"/>
          </p:nvPr>
        </p:nvSpPr>
        <p:spPr/>
        <p:txBody>
          <a:bodyPr/>
          <a:lstStyle/>
          <a:p>
            <a:pPr algn="ctr"/>
            <a:r>
              <a:rPr lang="en-US" dirty="0" smtClean="0"/>
              <a:t>LED circuit for biasing</a:t>
            </a:r>
            <a:endParaRPr lang="en-US" dirty="0"/>
          </a:p>
        </p:txBody>
      </p:sp>
    </p:spTree>
    <p:extLst>
      <p:ext uri="{BB962C8B-B14F-4D97-AF65-F5344CB8AC3E}">
        <p14:creationId xmlns:p14="http://schemas.microsoft.com/office/powerpoint/2010/main" val="851605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34097" t="26485" r="38561" b="28108"/>
          <a:stretch/>
        </p:blipFill>
        <p:spPr>
          <a:xfrm>
            <a:off x="2027976" y="997059"/>
            <a:ext cx="8039477" cy="5860941"/>
          </a:xfrm>
          <a:prstGeom prst="rect">
            <a:avLst/>
          </a:prstGeom>
        </p:spPr>
      </p:pic>
      <p:sp>
        <p:nvSpPr>
          <p:cNvPr id="3" name="Slide Number Placeholder 2"/>
          <p:cNvSpPr>
            <a:spLocks noGrp="1"/>
          </p:cNvSpPr>
          <p:nvPr>
            <p:ph type="sldNum" sz="quarter" idx="12"/>
          </p:nvPr>
        </p:nvSpPr>
        <p:spPr/>
        <p:txBody>
          <a:bodyPr/>
          <a:lstStyle/>
          <a:p>
            <a:fld id="{4975AE14-5157-40EE-903F-4A617FD70239}" type="slidenum">
              <a:rPr lang="en-US" smtClean="0"/>
              <a:pPr/>
              <a:t>14</a:t>
            </a:fld>
            <a:endParaRPr lang="en-US"/>
          </a:p>
        </p:txBody>
      </p:sp>
      <p:sp>
        <p:nvSpPr>
          <p:cNvPr id="4" name="Title 3"/>
          <p:cNvSpPr>
            <a:spLocks noGrp="1"/>
          </p:cNvSpPr>
          <p:nvPr>
            <p:ph type="title"/>
          </p:nvPr>
        </p:nvSpPr>
        <p:spPr>
          <a:xfrm>
            <a:off x="556789" y="0"/>
            <a:ext cx="10972800" cy="1143000"/>
          </a:xfrm>
        </p:spPr>
        <p:txBody>
          <a:bodyPr/>
          <a:lstStyle/>
          <a:p>
            <a:pPr algn="ctr"/>
            <a:r>
              <a:rPr lang="en-US" dirty="0" smtClean="0"/>
              <a:t>LED circuit for biasing</a:t>
            </a:r>
            <a:endParaRPr lang="en-US" dirty="0"/>
          </a:p>
        </p:txBody>
      </p:sp>
    </p:spTree>
    <p:extLst>
      <p:ext uri="{BB962C8B-B14F-4D97-AF65-F5344CB8AC3E}">
        <p14:creationId xmlns:p14="http://schemas.microsoft.com/office/powerpoint/2010/main" val="989692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fontAlgn="base"/>
            <a:r>
              <a:rPr lang="en-US" dirty="0" smtClean="0"/>
              <a:t>Mathematically</a:t>
            </a:r>
            <a:r>
              <a:rPr lang="en-US" dirty="0"/>
              <a:t>, the flow of current through the LED can be written </a:t>
            </a:r>
            <a:r>
              <a:rPr lang="en-US" dirty="0" smtClean="0"/>
              <a:t>as</a:t>
            </a:r>
          </a:p>
          <a:p>
            <a:pPr marL="109728" indent="0" algn="ctr" fontAlgn="base">
              <a:buNone/>
            </a:pPr>
            <a:r>
              <a:rPr lang="en-US" b="1" dirty="0"/>
              <a:t>IF = </a:t>
            </a:r>
            <a:r>
              <a:rPr lang="en-US" b="1" dirty="0" smtClean="0"/>
              <a:t>(</a:t>
            </a:r>
            <a:r>
              <a:rPr lang="en-US" b="1" dirty="0" err="1" smtClean="0"/>
              <a:t>Vs</a:t>
            </a:r>
            <a:r>
              <a:rPr lang="en-US" b="1" dirty="0" smtClean="0"/>
              <a:t> </a:t>
            </a:r>
            <a:r>
              <a:rPr lang="en-US" b="1" dirty="0"/>
              <a:t>– </a:t>
            </a:r>
            <a:r>
              <a:rPr lang="en-US" b="1" dirty="0" smtClean="0"/>
              <a:t>VD)/</a:t>
            </a:r>
            <a:r>
              <a:rPr lang="en-US" b="1" dirty="0" err="1"/>
              <a:t>Rs</a:t>
            </a:r>
            <a:endParaRPr lang="en-US" dirty="0"/>
          </a:p>
          <a:p>
            <a:pPr marL="109728" indent="0" fontAlgn="base">
              <a:buNone/>
            </a:pPr>
            <a:endParaRPr lang="en-US" dirty="0" smtClean="0"/>
          </a:p>
          <a:p>
            <a:pPr marL="109728" indent="0" fontAlgn="base">
              <a:buNone/>
            </a:pPr>
            <a:r>
              <a:rPr lang="en-US" dirty="0" smtClean="0"/>
              <a:t>Where ‘IF </a:t>
            </a:r>
            <a:r>
              <a:rPr lang="en-US" dirty="0"/>
              <a:t>‘is forward </a:t>
            </a:r>
            <a:r>
              <a:rPr lang="en-US" dirty="0" smtClean="0"/>
              <a:t>current, ‘</a:t>
            </a:r>
            <a:r>
              <a:rPr lang="en-US" dirty="0" err="1" smtClean="0"/>
              <a:t>Vs</a:t>
            </a:r>
            <a:r>
              <a:rPr lang="en-US" dirty="0"/>
              <a:t>’ is a voltage </a:t>
            </a:r>
            <a:r>
              <a:rPr lang="en-US" dirty="0" smtClean="0"/>
              <a:t>source, ‘VD</a:t>
            </a:r>
            <a:r>
              <a:rPr lang="en-US" dirty="0"/>
              <a:t>’ is the voltage drop across the light-emitting </a:t>
            </a:r>
            <a:r>
              <a:rPr lang="en-US" dirty="0" smtClean="0"/>
              <a:t>diode, ‘</a:t>
            </a:r>
            <a:r>
              <a:rPr lang="en-US" dirty="0" err="1" smtClean="0"/>
              <a:t>Rs</a:t>
            </a:r>
            <a:r>
              <a:rPr lang="en-US" dirty="0"/>
              <a:t>’ is a current limiting resistor</a:t>
            </a:r>
          </a:p>
          <a:p>
            <a:pPr algn="just"/>
            <a:endParaRPr lang="en-US" dirty="0"/>
          </a:p>
        </p:txBody>
      </p:sp>
      <p:sp>
        <p:nvSpPr>
          <p:cNvPr id="3" name="Slide Number Placeholder 2"/>
          <p:cNvSpPr>
            <a:spLocks noGrp="1"/>
          </p:cNvSpPr>
          <p:nvPr>
            <p:ph type="sldNum" sz="quarter" idx="12"/>
          </p:nvPr>
        </p:nvSpPr>
        <p:spPr/>
        <p:txBody>
          <a:bodyPr/>
          <a:lstStyle/>
          <a:p>
            <a:fld id="{4975AE14-5157-40EE-903F-4A617FD70239}" type="slidenum">
              <a:rPr lang="en-US" smtClean="0"/>
              <a:pPr/>
              <a:t>15</a:t>
            </a:fld>
            <a:endParaRPr lang="en-US"/>
          </a:p>
        </p:txBody>
      </p:sp>
      <p:sp>
        <p:nvSpPr>
          <p:cNvPr id="4" name="Title 3"/>
          <p:cNvSpPr>
            <a:spLocks noGrp="1"/>
          </p:cNvSpPr>
          <p:nvPr>
            <p:ph type="title"/>
          </p:nvPr>
        </p:nvSpPr>
        <p:spPr/>
        <p:txBody>
          <a:bodyPr/>
          <a:lstStyle/>
          <a:p>
            <a:pPr algn="ctr"/>
            <a:r>
              <a:rPr lang="en-US" dirty="0" smtClean="0"/>
              <a:t>LED circuit for biasing</a:t>
            </a:r>
            <a:endParaRPr lang="en-US" dirty="0"/>
          </a:p>
        </p:txBody>
      </p:sp>
    </p:spTree>
    <p:extLst>
      <p:ext uri="{BB962C8B-B14F-4D97-AF65-F5344CB8AC3E}">
        <p14:creationId xmlns:p14="http://schemas.microsoft.com/office/powerpoint/2010/main" val="3651020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algn="just" fontAlgn="base"/>
            <a:r>
              <a:rPr lang="en-US" dirty="0"/>
              <a:t>Gallium Arsenide (</a:t>
            </a:r>
            <a:r>
              <a:rPr lang="en-US" dirty="0" err="1"/>
              <a:t>GaAs</a:t>
            </a:r>
            <a:r>
              <a:rPr lang="en-US" dirty="0"/>
              <a:t>) – infra-red</a:t>
            </a:r>
          </a:p>
          <a:p>
            <a:pPr algn="just" fontAlgn="base"/>
            <a:r>
              <a:rPr lang="en-US" dirty="0"/>
              <a:t>Gallium Arsenide Phosphide (</a:t>
            </a:r>
            <a:r>
              <a:rPr lang="en-US" dirty="0" err="1"/>
              <a:t>GaAsP</a:t>
            </a:r>
            <a:r>
              <a:rPr lang="en-US" dirty="0"/>
              <a:t>) – red to infra-red, orange</a:t>
            </a:r>
          </a:p>
          <a:p>
            <a:pPr algn="just" fontAlgn="base"/>
            <a:r>
              <a:rPr lang="en-US" dirty="0" err="1"/>
              <a:t>Aluminium</a:t>
            </a:r>
            <a:r>
              <a:rPr lang="en-US" dirty="0"/>
              <a:t> Gallium Arsenide Phosphide (</a:t>
            </a:r>
            <a:r>
              <a:rPr lang="en-US" dirty="0" err="1"/>
              <a:t>AlGaAsP</a:t>
            </a:r>
            <a:r>
              <a:rPr lang="en-US" dirty="0"/>
              <a:t>) – high-brightness red, orange-red, orange, and yellow</a:t>
            </a:r>
          </a:p>
          <a:p>
            <a:pPr algn="just" fontAlgn="base"/>
            <a:r>
              <a:rPr lang="en-US" dirty="0"/>
              <a:t>Gallium Phosphide (</a:t>
            </a:r>
            <a:r>
              <a:rPr lang="en-US" dirty="0" err="1"/>
              <a:t>GaP</a:t>
            </a:r>
            <a:r>
              <a:rPr lang="en-US" dirty="0"/>
              <a:t>) – red, yellow and green</a:t>
            </a:r>
          </a:p>
          <a:p>
            <a:pPr algn="just" fontAlgn="base"/>
            <a:r>
              <a:rPr lang="en-US" dirty="0" err="1"/>
              <a:t>Aluminium</a:t>
            </a:r>
            <a:r>
              <a:rPr lang="en-US" dirty="0"/>
              <a:t> Gallium Phosphide (</a:t>
            </a:r>
            <a:r>
              <a:rPr lang="en-US" dirty="0" err="1"/>
              <a:t>AlGaP</a:t>
            </a:r>
            <a:r>
              <a:rPr lang="en-US" dirty="0"/>
              <a:t>) – green</a:t>
            </a:r>
          </a:p>
          <a:p>
            <a:pPr algn="just" fontAlgn="base"/>
            <a:r>
              <a:rPr lang="en-US" dirty="0"/>
              <a:t>Gallium Nitride (</a:t>
            </a:r>
            <a:r>
              <a:rPr lang="en-US" dirty="0" err="1"/>
              <a:t>GaN</a:t>
            </a:r>
            <a:r>
              <a:rPr lang="en-US" dirty="0"/>
              <a:t>) – green, emerald green</a:t>
            </a:r>
          </a:p>
          <a:p>
            <a:pPr algn="just" fontAlgn="base"/>
            <a:r>
              <a:rPr lang="en-US" dirty="0"/>
              <a:t>Gallium Indium Nitride (</a:t>
            </a:r>
            <a:r>
              <a:rPr lang="en-US" dirty="0" err="1"/>
              <a:t>GaInN</a:t>
            </a:r>
            <a:r>
              <a:rPr lang="en-US" dirty="0"/>
              <a:t>) – near-ultraviolet, bluish-green and blue</a:t>
            </a:r>
          </a:p>
          <a:p>
            <a:pPr algn="just" fontAlgn="base"/>
            <a:r>
              <a:rPr lang="en-US" dirty="0"/>
              <a:t>Silicon Carbide (</a:t>
            </a:r>
            <a:r>
              <a:rPr lang="en-US" dirty="0" err="1"/>
              <a:t>SiC</a:t>
            </a:r>
            <a:r>
              <a:rPr lang="en-US" dirty="0"/>
              <a:t>) – blue as a substrate</a:t>
            </a:r>
          </a:p>
          <a:p>
            <a:pPr algn="just" fontAlgn="base"/>
            <a:r>
              <a:rPr lang="en-US" dirty="0"/>
              <a:t>Zinc </a:t>
            </a:r>
            <a:r>
              <a:rPr lang="en-US" dirty="0" err="1"/>
              <a:t>Selenide</a:t>
            </a:r>
            <a:r>
              <a:rPr lang="en-US" dirty="0"/>
              <a:t> (</a:t>
            </a:r>
            <a:r>
              <a:rPr lang="en-US" dirty="0" err="1"/>
              <a:t>ZnSe</a:t>
            </a:r>
            <a:r>
              <a:rPr lang="en-US" dirty="0"/>
              <a:t>) – blue</a:t>
            </a:r>
          </a:p>
          <a:p>
            <a:pPr algn="just" fontAlgn="base"/>
            <a:r>
              <a:rPr lang="en-US" dirty="0" err="1"/>
              <a:t>Aluminium</a:t>
            </a:r>
            <a:r>
              <a:rPr lang="en-US" dirty="0"/>
              <a:t> Gallium Nitride (</a:t>
            </a:r>
            <a:r>
              <a:rPr lang="en-US" dirty="0" err="1"/>
              <a:t>AlGaN</a:t>
            </a:r>
            <a:r>
              <a:rPr lang="en-US" dirty="0"/>
              <a:t>) – ultraviolet</a:t>
            </a:r>
          </a:p>
        </p:txBody>
      </p:sp>
      <p:sp>
        <p:nvSpPr>
          <p:cNvPr id="3" name="Slide Number Placeholder 2"/>
          <p:cNvSpPr>
            <a:spLocks noGrp="1"/>
          </p:cNvSpPr>
          <p:nvPr>
            <p:ph type="sldNum" sz="quarter" idx="12"/>
          </p:nvPr>
        </p:nvSpPr>
        <p:spPr/>
        <p:txBody>
          <a:bodyPr/>
          <a:lstStyle/>
          <a:p>
            <a:fld id="{4975AE14-5157-40EE-903F-4A617FD70239}" type="slidenum">
              <a:rPr lang="en-US" smtClean="0"/>
              <a:pPr/>
              <a:t>16</a:t>
            </a:fld>
            <a:endParaRPr lang="en-US"/>
          </a:p>
        </p:txBody>
      </p:sp>
      <p:sp>
        <p:nvSpPr>
          <p:cNvPr id="4" name="Title 3"/>
          <p:cNvSpPr>
            <a:spLocks noGrp="1"/>
          </p:cNvSpPr>
          <p:nvPr>
            <p:ph type="title"/>
          </p:nvPr>
        </p:nvSpPr>
        <p:spPr/>
        <p:txBody>
          <a:bodyPr/>
          <a:lstStyle/>
          <a:p>
            <a:pPr algn="ctr"/>
            <a:r>
              <a:rPr lang="en-US" dirty="0" smtClean="0"/>
              <a:t>Types (</a:t>
            </a:r>
            <a:r>
              <a:rPr lang="en-US" dirty="0" err="1" smtClean="0"/>
              <a:t>wrt</a:t>
            </a:r>
            <a:r>
              <a:rPr lang="en-US" dirty="0" smtClean="0"/>
              <a:t> Color)</a:t>
            </a:r>
            <a:endParaRPr lang="en-US" dirty="0"/>
          </a:p>
        </p:txBody>
      </p:sp>
    </p:spTree>
    <p:extLst>
      <p:ext uri="{BB962C8B-B14F-4D97-AF65-F5344CB8AC3E}">
        <p14:creationId xmlns:p14="http://schemas.microsoft.com/office/powerpoint/2010/main" val="4164612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904" t="15883" r="31022" b="7104"/>
          <a:stretch/>
        </p:blipFill>
        <p:spPr>
          <a:xfrm>
            <a:off x="1157334" y="1069034"/>
            <a:ext cx="9877331" cy="5861394"/>
          </a:xfrm>
          <a:prstGeom prst="rect">
            <a:avLst/>
          </a:prstGeom>
        </p:spPr>
      </p:pic>
      <p:sp>
        <p:nvSpPr>
          <p:cNvPr id="3" name="Slide Number Placeholder 2"/>
          <p:cNvSpPr>
            <a:spLocks noGrp="1"/>
          </p:cNvSpPr>
          <p:nvPr>
            <p:ph type="sldNum" sz="quarter" idx="12"/>
          </p:nvPr>
        </p:nvSpPr>
        <p:spPr/>
        <p:txBody>
          <a:bodyPr/>
          <a:lstStyle/>
          <a:p>
            <a:fld id="{4975AE14-5157-40EE-903F-4A617FD70239}" type="slidenum">
              <a:rPr lang="en-US" smtClean="0"/>
              <a:pPr/>
              <a:t>17</a:t>
            </a:fld>
            <a:endParaRPr lang="en-US"/>
          </a:p>
        </p:txBody>
      </p:sp>
      <p:sp>
        <p:nvSpPr>
          <p:cNvPr id="4" name="Title 3"/>
          <p:cNvSpPr>
            <a:spLocks noGrp="1"/>
          </p:cNvSpPr>
          <p:nvPr>
            <p:ph type="title"/>
          </p:nvPr>
        </p:nvSpPr>
        <p:spPr>
          <a:xfrm>
            <a:off x="609599" y="0"/>
            <a:ext cx="10972800" cy="1143000"/>
          </a:xfrm>
        </p:spPr>
        <p:txBody>
          <a:bodyPr/>
          <a:lstStyle/>
          <a:p>
            <a:pPr fontAlgn="base"/>
            <a:r>
              <a:rPr lang="en-US" dirty="0">
                <a:effectLst/>
              </a:rPr>
              <a:t>Difference between </a:t>
            </a:r>
            <a:r>
              <a:rPr lang="en-US" dirty="0" smtClean="0">
                <a:effectLst/>
              </a:rPr>
              <a:t>Diode </a:t>
            </a:r>
            <a:r>
              <a:rPr lang="en-US" dirty="0">
                <a:effectLst/>
              </a:rPr>
              <a:t>and </a:t>
            </a:r>
            <a:r>
              <a:rPr lang="en-US" dirty="0" smtClean="0">
                <a:effectLst/>
              </a:rPr>
              <a:t>LED</a:t>
            </a:r>
            <a:endParaRPr lang="en-US" dirty="0">
              <a:effectLst/>
            </a:endParaRPr>
          </a:p>
        </p:txBody>
      </p:sp>
    </p:spTree>
    <p:extLst>
      <p:ext uri="{BB962C8B-B14F-4D97-AF65-F5344CB8AC3E}">
        <p14:creationId xmlns:p14="http://schemas.microsoft.com/office/powerpoint/2010/main" val="7287837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31284" t="32485" r="35185" b="20706"/>
          <a:stretch/>
        </p:blipFill>
        <p:spPr>
          <a:xfrm>
            <a:off x="2091351" y="1610635"/>
            <a:ext cx="7215611" cy="5247365"/>
          </a:xfrm>
          <a:prstGeom prst="rect">
            <a:avLst/>
          </a:prstGeom>
        </p:spPr>
      </p:pic>
      <p:sp>
        <p:nvSpPr>
          <p:cNvPr id="3" name="Slide Number Placeholder 2"/>
          <p:cNvSpPr>
            <a:spLocks noGrp="1"/>
          </p:cNvSpPr>
          <p:nvPr>
            <p:ph type="sldNum" sz="quarter" idx="12"/>
          </p:nvPr>
        </p:nvSpPr>
        <p:spPr/>
        <p:txBody>
          <a:bodyPr/>
          <a:lstStyle/>
          <a:p>
            <a:fld id="{4975AE14-5157-40EE-903F-4A617FD70239}" type="slidenum">
              <a:rPr lang="en-US" smtClean="0"/>
              <a:pPr/>
              <a:t>18</a:t>
            </a:fld>
            <a:endParaRPr lang="en-US"/>
          </a:p>
        </p:txBody>
      </p:sp>
      <p:sp>
        <p:nvSpPr>
          <p:cNvPr id="4" name="Title 3"/>
          <p:cNvSpPr>
            <a:spLocks noGrp="1"/>
          </p:cNvSpPr>
          <p:nvPr>
            <p:ph type="title"/>
          </p:nvPr>
        </p:nvSpPr>
        <p:spPr>
          <a:xfrm>
            <a:off x="691081" y="-380245"/>
            <a:ext cx="10972800" cy="1883121"/>
          </a:xfrm>
        </p:spPr>
        <p:txBody>
          <a:bodyPr>
            <a:normAutofit fontScale="90000"/>
          </a:bodyPr>
          <a:lstStyle/>
          <a:p>
            <a:pPr algn="ctr" fontAlgn="base"/>
            <a:r>
              <a:rPr lang="en-US" dirty="0" smtClean="0">
                <a:effectLst>
                  <a:outerShdw blurRad="38100" dist="38100" dir="2700000" algn="tl">
                    <a:srgbClr val="000000">
                      <a:alpha val="43137"/>
                    </a:srgbClr>
                  </a:outerShdw>
                </a:effectLst>
              </a:rPr>
              <a:t/>
            </a:r>
            <a:br>
              <a:rPr lang="en-US" dirty="0" smtClean="0">
                <a:effectLst>
                  <a:outerShdw blurRad="38100" dist="38100" dir="2700000" algn="tl">
                    <a:srgbClr val="000000">
                      <a:alpha val="43137"/>
                    </a:srgbClr>
                  </a:outerShdw>
                </a:effectLst>
              </a:rPr>
            </a:br>
            <a:r>
              <a:rPr lang="en-US" dirty="0">
                <a:effectLst>
                  <a:outerShdw blurRad="38100" dist="38100" dir="2700000" algn="tl">
                    <a:srgbClr val="000000">
                      <a:alpha val="43137"/>
                    </a:srgbClr>
                  </a:outerShdw>
                </a:effectLst>
              </a:rPr>
              <a:t/>
            </a:r>
            <a:br>
              <a:rPr lang="en-US" dirty="0">
                <a:effectLst>
                  <a:outerShdw blurRad="38100" dist="38100" dir="2700000" algn="tl">
                    <a:srgbClr val="000000">
                      <a:alpha val="43137"/>
                    </a:srgbClr>
                  </a:outerShdw>
                </a:effectLst>
              </a:rPr>
            </a:br>
            <a:r>
              <a:rPr lang="en-US" dirty="0" smtClean="0">
                <a:effectLst>
                  <a:outerShdw blurRad="38100" dist="38100" dir="2700000" algn="tl">
                    <a:srgbClr val="000000">
                      <a:alpha val="43137"/>
                    </a:srgbClr>
                  </a:outerShdw>
                </a:effectLst>
              </a:rPr>
              <a:t>I-V </a:t>
            </a:r>
            <a:r>
              <a:rPr lang="en-US" dirty="0">
                <a:effectLst>
                  <a:outerShdw blurRad="38100" dist="38100" dir="2700000" algn="tl">
                    <a:srgbClr val="000000">
                      <a:alpha val="43137"/>
                    </a:srgbClr>
                  </a:outerShdw>
                </a:effectLst>
              </a:rPr>
              <a:t>Characteristics of LED</a:t>
            </a:r>
            <a:br>
              <a:rPr lang="en-US" dirty="0">
                <a:effectLst>
                  <a:outerShdw blurRad="38100" dist="38100" dir="2700000" algn="tl">
                    <a:srgbClr val="000000">
                      <a:alpha val="43137"/>
                    </a:srgbClr>
                  </a:outerShdw>
                </a:effectLst>
              </a:rPr>
            </a:br>
            <a:r>
              <a:rPr lang="en-US" dirty="0">
                <a:effectLst>
                  <a:outerShdw blurRad="38100" dist="38100" dir="2700000" algn="tl" rotWithShape="0">
                    <a:srgbClr val="000000">
                      <a:alpha val="43137"/>
                    </a:srgbClr>
                  </a:outerShdw>
                </a:effectLst>
              </a:rPr>
              <a:t/>
            </a:r>
            <a:br>
              <a:rPr lang="en-US" dirty="0">
                <a:effectLst>
                  <a:outerShdw blurRad="38100" dist="38100" dir="2700000" algn="tl" rotWithShape="0">
                    <a:srgbClr val="000000">
                      <a:alpha val="43137"/>
                    </a:srgbClr>
                  </a:outerShdw>
                </a:effectLst>
              </a:rPr>
            </a:br>
            <a:endParaRPr lang="en-US" dirty="0">
              <a:effectLst>
                <a:outerShdw blurRad="38100" dist="38100" dir="2700000" algn="tl" rotWithShape="0">
                  <a:srgbClr val="000000">
                    <a:alpha val="43137"/>
                  </a:srgbClr>
                </a:outerShdw>
              </a:effectLst>
            </a:endParaRPr>
          </a:p>
        </p:txBody>
      </p:sp>
    </p:spTree>
    <p:extLst>
      <p:ext uri="{BB962C8B-B14F-4D97-AF65-F5344CB8AC3E}">
        <p14:creationId xmlns:p14="http://schemas.microsoft.com/office/powerpoint/2010/main" val="12930279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25208" t="10881" r="30122" b="11505"/>
          <a:stretch/>
        </p:blipFill>
        <p:spPr>
          <a:xfrm>
            <a:off x="1448554" y="888293"/>
            <a:ext cx="9189267" cy="6057588"/>
          </a:xfrm>
          <a:prstGeom prst="rect">
            <a:avLst/>
          </a:prstGeom>
        </p:spPr>
      </p:pic>
      <p:sp>
        <p:nvSpPr>
          <p:cNvPr id="3" name="Slide Number Placeholder 2"/>
          <p:cNvSpPr>
            <a:spLocks noGrp="1"/>
          </p:cNvSpPr>
          <p:nvPr>
            <p:ph type="sldNum" sz="quarter" idx="12"/>
          </p:nvPr>
        </p:nvSpPr>
        <p:spPr/>
        <p:txBody>
          <a:bodyPr/>
          <a:lstStyle/>
          <a:p>
            <a:fld id="{4975AE14-5157-40EE-903F-4A617FD70239}" type="slidenum">
              <a:rPr lang="en-US" smtClean="0"/>
              <a:pPr/>
              <a:t>19</a:t>
            </a:fld>
            <a:endParaRPr lang="en-US"/>
          </a:p>
        </p:txBody>
      </p:sp>
      <p:sp>
        <p:nvSpPr>
          <p:cNvPr id="4" name="Title 3"/>
          <p:cNvSpPr>
            <a:spLocks noGrp="1"/>
          </p:cNvSpPr>
          <p:nvPr>
            <p:ph type="title"/>
          </p:nvPr>
        </p:nvSpPr>
        <p:spPr>
          <a:xfrm>
            <a:off x="556896" y="0"/>
            <a:ext cx="10972800" cy="1143000"/>
          </a:xfrm>
        </p:spPr>
        <p:txBody>
          <a:bodyPr/>
          <a:lstStyle/>
          <a:p>
            <a:pPr algn="ctr"/>
            <a:r>
              <a:rPr lang="en-US" dirty="0" smtClean="0"/>
              <a:t>LED Characteristics Summary</a:t>
            </a:r>
            <a:endParaRPr lang="en-US" dirty="0"/>
          </a:p>
        </p:txBody>
      </p:sp>
    </p:spTree>
    <p:extLst>
      <p:ext uri="{BB962C8B-B14F-4D97-AF65-F5344CB8AC3E}">
        <p14:creationId xmlns:p14="http://schemas.microsoft.com/office/powerpoint/2010/main" val="3540418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6080" t="20162" r="5592" b="43831"/>
          <a:stretch/>
        </p:blipFill>
        <p:spPr>
          <a:xfrm>
            <a:off x="198028" y="1186004"/>
            <a:ext cx="11331668" cy="3123445"/>
          </a:xfrm>
          <a:prstGeom prst="rect">
            <a:avLst/>
          </a:prstGeom>
        </p:spPr>
      </p:pic>
      <p:sp>
        <p:nvSpPr>
          <p:cNvPr id="3" name="Slide Number Placeholder 2"/>
          <p:cNvSpPr>
            <a:spLocks noGrp="1"/>
          </p:cNvSpPr>
          <p:nvPr>
            <p:ph type="sldNum" sz="quarter" idx="12"/>
          </p:nvPr>
        </p:nvSpPr>
        <p:spPr/>
        <p:txBody>
          <a:bodyPr/>
          <a:lstStyle/>
          <a:p>
            <a:fld id="{4975AE14-5157-40EE-903F-4A617FD70239}" type="slidenum">
              <a:rPr lang="en-US" smtClean="0"/>
              <a:pPr/>
              <a:t>2</a:t>
            </a:fld>
            <a:endParaRPr lang="en-US"/>
          </a:p>
        </p:txBody>
      </p:sp>
    </p:spTree>
    <p:extLst>
      <p:ext uri="{BB962C8B-B14F-4D97-AF65-F5344CB8AC3E}">
        <p14:creationId xmlns:p14="http://schemas.microsoft.com/office/powerpoint/2010/main" val="32837100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451572" y="1535649"/>
            <a:ext cx="10972800" cy="4525963"/>
          </a:xfrm>
        </p:spPr>
        <p:txBody>
          <a:bodyPr>
            <a:normAutofit fontScale="85000" lnSpcReduction="10000"/>
          </a:bodyPr>
          <a:lstStyle/>
          <a:p>
            <a:pPr fontAlgn="base"/>
            <a:r>
              <a:rPr lang="en-US" dirty="0"/>
              <a:t>The cost of LED’s is less and they are tiny.</a:t>
            </a:r>
          </a:p>
          <a:p>
            <a:pPr fontAlgn="base"/>
            <a:r>
              <a:rPr lang="en-US" dirty="0"/>
              <a:t>By using the LED’s electricity is controlled.</a:t>
            </a:r>
          </a:p>
          <a:p>
            <a:pPr fontAlgn="base"/>
            <a:r>
              <a:rPr lang="en-US" dirty="0"/>
              <a:t>The intensity of the LED differs with the help of the microcontroller.</a:t>
            </a:r>
          </a:p>
          <a:p>
            <a:pPr fontAlgn="base"/>
            <a:r>
              <a:rPr lang="en-US" dirty="0"/>
              <a:t>Long Lifetime</a:t>
            </a:r>
          </a:p>
          <a:p>
            <a:pPr fontAlgn="base"/>
            <a:r>
              <a:rPr lang="en-US" dirty="0"/>
              <a:t>Energy efficient</a:t>
            </a:r>
          </a:p>
          <a:p>
            <a:pPr fontAlgn="base"/>
            <a:r>
              <a:rPr lang="en-US" dirty="0"/>
              <a:t>No warm-up period</a:t>
            </a:r>
          </a:p>
          <a:p>
            <a:pPr fontAlgn="base"/>
            <a:r>
              <a:rPr lang="en-US" dirty="0"/>
              <a:t>Rugged</a:t>
            </a:r>
          </a:p>
          <a:p>
            <a:pPr fontAlgn="base"/>
            <a:r>
              <a:rPr lang="en-US" dirty="0"/>
              <a:t>Doesn’t affect by cold temperatures</a:t>
            </a:r>
          </a:p>
          <a:p>
            <a:pPr fontAlgn="base"/>
            <a:r>
              <a:rPr lang="en-US" dirty="0"/>
              <a:t>Directional</a:t>
            </a:r>
          </a:p>
          <a:p>
            <a:pPr fontAlgn="base"/>
            <a:r>
              <a:rPr lang="en-US" dirty="0"/>
              <a:t>Color Rendering is Excellent</a:t>
            </a:r>
          </a:p>
          <a:p>
            <a:pPr fontAlgn="base"/>
            <a:r>
              <a:rPr lang="en-US" dirty="0"/>
              <a:t>Environmentally friendly</a:t>
            </a:r>
          </a:p>
          <a:p>
            <a:pPr fontAlgn="base"/>
            <a:r>
              <a:rPr lang="en-US" dirty="0"/>
              <a:t>Controllable</a:t>
            </a:r>
          </a:p>
          <a:p>
            <a:endParaRPr lang="en-US" dirty="0"/>
          </a:p>
        </p:txBody>
      </p:sp>
      <p:sp>
        <p:nvSpPr>
          <p:cNvPr id="3" name="Slide Number Placeholder 2"/>
          <p:cNvSpPr>
            <a:spLocks noGrp="1"/>
          </p:cNvSpPr>
          <p:nvPr>
            <p:ph type="sldNum" sz="quarter" idx="12"/>
          </p:nvPr>
        </p:nvSpPr>
        <p:spPr/>
        <p:txBody>
          <a:bodyPr/>
          <a:lstStyle/>
          <a:p>
            <a:fld id="{4975AE14-5157-40EE-903F-4A617FD70239}" type="slidenum">
              <a:rPr lang="en-US" smtClean="0"/>
              <a:pPr/>
              <a:t>20</a:t>
            </a:fld>
            <a:endParaRPr lang="en-US"/>
          </a:p>
        </p:txBody>
      </p:sp>
      <p:sp>
        <p:nvSpPr>
          <p:cNvPr id="4" name="Title 3"/>
          <p:cNvSpPr>
            <a:spLocks noGrp="1"/>
          </p:cNvSpPr>
          <p:nvPr>
            <p:ph type="title"/>
          </p:nvPr>
        </p:nvSpPr>
        <p:spPr/>
        <p:txBody>
          <a:bodyPr/>
          <a:lstStyle/>
          <a:p>
            <a:pPr algn="ctr"/>
            <a:r>
              <a:rPr lang="en-US" dirty="0" smtClean="0"/>
              <a:t>Advantages</a:t>
            </a:r>
            <a:endParaRPr lang="en-US" dirty="0"/>
          </a:p>
        </p:txBody>
      </p:sp>
    </p:spTree>
    <p:extLst>
      <p:ext uri="{BB962C8B-B14F-4D97-AF65-F5344CB8AC3E}">
        <p14:creationId xmlns:p14="http://schemas.microsoft.com/office/powerpoint/2010/main" val="20322627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67208" y="1508489"/>
            <a:ext cx="6615065" cy="4525963"/>
          </a:xfrm>
        </p:spPr>
        <p:txBody>
          <a:bodyPr>
            <a:normAutofit/>
          </a:bodyPr>
          <a:lstStyle/>
          <a:p>
            <a:pPr marL="109728" indent="0" fontAlgn="base">
              <a:buNone/>
            </a:pPr>
            <a:endParaRPr lang="en-US" dirty="0"/>
          </a:p>
          <a:p>
            <a:pPr fontAlgn="base"/>
            <a:r>
              <a:rPr lang="en-US" dirty="0"/>
              <a:t>Temperature sensitivity</a:t>
            </a:r>
          </a:p>
          <a:p>
            <a:pPr fontAlgn="base"/>
            <a:r>
              <a:rPr lang="en-US" dirty="0"/>
              <a:t>Temperature dependence</a:t>
            </a:r>
          </a:p>
          <a:p>
            <a:pPr fontAlgn="base"/>
            <a:r>
              <a:rPr lang="en-US" dirty="0"/>
              <a:t>Light quality</a:t>
            </a:r>
          </a:p>
          <a:p>
            <a:pPr fontAlgn="base"/>
            <a:r>
              <a:rPr lang="en-US" dirty="0"/>
              <a:t>Electrical polarity</a:t>
            </a:r>
          </a:p>
          <a:p>
            <a:pPr fontAlgn="base"/>
            <a:r>
              <a:rPr lang="en-US" dirty="0"/>
              <a:t>Voltage sensitivity</a:t>
            </a:r>
          </a:p>
          <a:p>
            <a:pPr fontAlgn="base"/>
            <a:r>
              <a:rPr lang="en-US" dirty="0"/>
              <a:t>Efficiency </a:t>
            </a:r>
            <a:r>
              <a:rPr lang="en-US" dirty="0" smtClean="0"/>
              <a:t>drop</a:t>
            </a:r>
            <a:endParaRPr lang="en-US" dirty="0"/>
          </a:p>
          <a:p>
            <a:pPr fontAlgn="base"/>
            <a:r>
              <a:rPr lang="en-US" dirty="0"/>
              <a:t>Impact on insects</a:t>
            </a:r>
          </a:p>
        </p:txBody>
      </p:sp>
      <p:sp>
        <p:nvSpPr>
          <p:cNvPr id="3" name="Slide Number Placeholder 2"/>
          <p:cNvSpPr>
            <a:spLocks noGrp="1"/>
          </p:cNvSpPr>
          <p:nvPr>
            <p:ph type="sldNum" sz="quarter" idx="12"/>
          </p:nvPr>
        </p:nvSpPr>
        <p:spPr/>
        <p:txBody>
          <a:bodyPr/>
          <a:lstStyle/>
          <a:p>
            <a:fld id="{4975AE14-5157-40EE-903F-4A617FD70239}" type="slidenum">
              <a:rPr lang="en-US" smtClean="0"/>
              <a:pPr/>
              <a:t>21</a:t>
            </a:fld>
            <a:endParaRPr lang="en-US"/>
          </a:p>
        </p:txBody>
      </p:sp>
      <p:sp>
        <p:nvSpPr>
          <p:cNvPr id="4" name="Title 3"/>
          <p:cNvSpPr>
            <a:spLocks noGrp="1"/>
          </p:cNvSpPr>
          <p:nvPr>
            <p:ph type="title"/>
          </p:nvPr>
        </p:nvSpPr>
        <p:spPr/>
        <p:txBody>
          <a:bodyPr/>
          <a:lstStyle/>
          <a:p>
            <a:pPr algn="ctr"/>
            <a:r>
              <a:rPr lang="en-US" dirty="0" smtClean="0"/>
              <a:t>Disadvantages</a:t>
            </a:r>
            <a:endParaRPr lang="en-US" dirty="0"/>
          </a:p>
        </p:txBody>
      </p:sp>
    </p:spTree>
    <p:extLst>
      <p:ext uri="{BB962C8B-B14F-4D97-AF65-F5344CB8AC3E}">
        <p14:creationId xmlns:p14="http://schemas.microsoft.com/office/powerpoint/2010/main" val="26509493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219200" y="1637000"/>
            <a:ext cx="10972800" cy="4525963"/>
          </a:xfrm>
        </p:spPr>
        <p:txBody>
          <a:bodyPr/>
          <a:lstStyle/>
          <a:p>
            <a:pPr algn="just" fontAlgn="base"/>
            <a:r>
              <a:rPr lang="en-US" dirty="0"/>
              <a:t>LED is used as a bulb in the homes and industries</a:t>
            </a:r>
          </a:p>
          <a:p>
            <a:pPr algn="just" fontAlgn="base"/>
            <a:r>
              <a:rPr lang="en-US" dirty="0"/>
              <a:t>The light-emitting diodes are used in motorcycles and cars</a:t>
            </a:r>
          </a:p>
          <a:p>
            <a:pPr algn="just" fontAlgn="base"/>
            <a:r>
              <a:rPr lang="en-US" dirty="0"/>
              <a:t>These are used in mobile phones to display the message</a:t>
            </a:r>
          </a:p>
          <a:p>
            <a:pPr algn="just" fontAlgn="base"/>
            <a:r>
              <a:rPr lang="en-US" dirty="0"/>
              <a:t>At the traffic light signals </a:t>
            </a:r>
            <a:r>
              <a:rPr lang="en-US" dirty="0" smtClean="0"/>
              <a:t>LED’s </a:t>
            </a:r>
            <a:r>
              <a:rPr lang="en-US" dirty="0"/>
              <a:t>are used</a:t>
            </a:r>
          </a:p>
        </p:txBody>
      </p:sp>
      <p:sp>
        <p:nvSpPr>
          <p:cNvPr id="3" name="Slide Number Placeholder 2"/>
          <p:cNvSpPr>
            <a:spLocks noGrp="1"/>
          </p:cNvSpPr>
          <p:nvPr>
            <p:ph type="sldNum" sz="quarter" idx="12"/>
          </p:nvPr>
        </p:nvSpPr>
        <p:spPr/>
        <p:txBody>
          <a:bodyPr/>
          <a:lstStyle/>
          <a:p>
            <a:fld id="{4975AE14-5157-40EE-903F-4A617FD70239}" type="slidenum">
              <a:rPr lang="en-US" smtClean="0"/>
              <a:pPr/>
              <a:t>22</a:t>
            </a:fld>
            <a:endParaRPr lang="en-US"/>
          </a:p>
        </p:txBody>
      </p:sp>
      <p:sp>
        <p:nvSpPr>
          <p:cNvPr id="4" name="Title 3"/>
          <p:cNvSpPr>
            <a:spLocks noGrp="1"/>
          </p:cNvSpPr>
          <p:nvPr>
            <p:ph type="title"/>
          </p:nvPr>
        </p:nvSpPr>
        <p:spPr/>
        <p:txBody>
          <a:bodyPr/>
          <a:lstStyle/>
          <a:p>
            <a:pPr algn="ctr"/>
            <a:r>
              <a:rPr lang="en-US" dirty="0" smtClean="0"/>
              <a:t>Application</a:t>
            </a:r>
            <a:endParaRPr lang="en-US" dirty="0"/>
          </a:p>
        </p:txBody>
      </p:sp>
    </p:spTree>
    <p:extLst>
      <p:ext uri="{BB962C8B-B14F-4D97-AF65-F5344CB8AC3E}">
        <p14:creationId xmlns:p14="http://schemas.microsoft.com/office/powerpoint/2010/main" val="2733304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22401" y="2529077"/>
            <a:ext cx="9564914" cy="707886"/>
          </a:xfrm>
          <a:prstGeom prst="rect">
            <a:avLst/>
          </a:prstGeom>
          <a:noFill/>
        </p:spPr>
        <p:txBody>
          <a:bodyPr wrap="square" rtlCol="0">
            <a:spAutoFit/>
          </a:bodyPr>
          <a:lstStyle/>
          <a:p>
            <a:pPr algn="ctr"/>
            <a:r>
              <a:rPr lang="en-US" sz="4000" dirty="0" smtClean="0"/>
              <a:t>Optical Sources</a:t>
            </a:r>
            <a:endParaRPr lang="en-US" sz="4000" dirty="0"/>
          </a:p>
        </p:txBody>
      </p:sp>
    </p:spTree>
    <p:extLst>
      <p:ext uri="{BB962C8B-B14F-4D97-AF65-F5344CB8AC3E}">
        <p14:creationId xmlns:p14="http://schemas.microsoft.com/office/powerpoint/2010/main" val="35738986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dirty="0"/>
              <a:t>A light-emitting diode (LED) is a semiconductor device that emits light when an electric current flows through it. When current passes through an LED, the electrons recombine with holes emitting light in the process. LEDs allow the current to flow in the forward direction and blocks the current in the reverse direction</a:t>
            </a:r>
            <a:r>
              <a:rPr lang="en-US" dirty="0" smtClean="0"/>
              <a:t>.</a:t>
            </a:r>
          </a:p>
          <a:p>
            <a:pPr marL="109728" indent="0" algn="just">
              <a:buNone/>
            </a:pPr>
            <a:r>
              <a:rPr lang="en-US" dirty="0"/>
              <a:t>The </a:t>
            </a:r>
            <a:r>
              <a:rPr lang="en-US" dirty="0" smtClean="0"/>
              <a:t>light </a:t>
            </a:r>
            <a:r>
              <a:rPr lang="en-US" dirty="0"/>
              <a:t>emitting diode is a p-n junction diode. </a:t>
            </a:r>
            <a:r>
              <a:rPr lang="en-US" dirty="0">
                <a:solidFill>
                  <a:srgbClr val="FF0000"/>
                </a:solidFill>
              </a:rPr>
              <a:t>It is a specially doped diode and made up of a special type of </a:t>
            </a:r>
            <a:r>
              <a:rPr lang="en-US" dirty="0" smtClean="0">
                <a:solidFill>
                  <a:srgbClr val="FF0000"/>
                </a:solidFill>
              </a:rPr>
              <a:t>semiconductors.</a:t>
            </a:r>
            <a:endParaRPr lang="en-US" dirty="0">
              <a:solidFill>
                <a:srgbClr val="FF0000"/>
              </a:solidFill>
            </a:endParaRPr>
          </a:p>
        </p:txBody>
      </p:sp>
      <p:sp>
        <p:nvSpPr>
          <p:cNvPr id="3" name="Slide Number Placeholder 2"/>
          <p:cNvSpPr>
            <a:spLocks noGrp="1"/>
          </p:cNvSpPr>
          <p:nvPr>
            <p:ph type="sldNum" sz="quarter" idx="12"/>
          </p:nvPr>
        </p:nvSpPr>
        <p:spPr/>
        <p:txBody>
          <a:bodyPr/>
          <a:lstStyle/>
          <a:p>
            <a:fld id="{4975AE14-5157-40EE-903F-4A617FD70239}" type="slidenum">
              <a:rPr lang="en-US" smtClean="0"/>
              <a:pPr/>
              <a:t>4</a:t>
            </a:fld>
            <a:endParaRPr lang="en-US"/>
          </a:p>
        </p:txBody>
      </p:sp>
      <p:sp>
        <p:nvSpPr>
          <p:cNvPr id="4" name="Title 3"/>
          <p:cNvSpPr>
            <a:spLocks noGrp="1"/>
          </p:cNvSpPr>
          <p:nvPr>
            <p:ph type="title"/>
          </p:nvPr>
        </p:nvSpPr>
        <p:spPr/>
        <p:txBody>
          <a:bodyPr/>
          <a:lstStyle/>
          <a:p>
            <a:pPr algn="ctr"/>
            <a:r>
              <a:rPr lang="en-US" dirty="0" smtClean="0"/>
              <a:t>Light Emitting Diode</a:t>
            </a:r>
            <a:endParaRPr lang="en-US" dirty="0"/>
          </a:p>
        </p:txBody>
      </p:sp>
    </p:spTree>
    <p:extLst>
      <p:ext uri="{BB962C8B-B14F-4D97-AF65-F5344CB8AC3E}">
        <p14:creationId xmlns:p14="http://schemas.microsoft.com/office/powerpoint/2010/main" val="3250687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4975AE14-5157-40EE-903F-4A617FD70239}" type="slidenum">
              <a:rPr lang="en-US" smtClean="0"/>
              <a:pPr/>
              <a:t>5</a:t>
            </a:fld>
            <a:endParaRPr lang="en-US"/>
          </a:p>
        </p:txBody>
      </p:sp>
      <p:sp>
        <p:nvSpPr>
          <p:cNvPr id="6" name="TextBox 5"/>
          <p:cNvSpPr txBox="1"/>
          <p:nvPr/>
        </p:nvSpPr>
        <p:spPr>
          <a:xfrm>
            <a:off x="972458" y="293877"/>
            <a:ext cx="9564914" cy="707886"/>
          </a:xfrm>
          <a:prstGeom prst="rect">
            <a:avLst/>
          </a:prstGeom>
          <a:noFill/>
        </p:spPr>
        <p:txBody>
          <a:bodyPr wrap="square" rtlCol="0">
            <a:spAutoFit/>
          </a:bodyPr>
          <a:lstStyle/>
          <a:p>
            <a:pPr algn="ctr"/>
            <a:r>
              <a:rPr lang="en-US" sz="4000" b="1" dirty="0" smtClean="0">
                <a:effectLst>
                  <a:outerShdw blurRad="38100" dist="38100" dir="2700000" algn="tl">
                    <a:srgbClr val="000000">
                      <a:alpha val="43137"/>
                    </a:srgbClr>
                  </a:outerShdw>
                </a:effectLst>
              </a:rPr>
              <a:t>Symbol</a:t>
            </a:r>
            <a:endParaRPr lang="en-US" sz="4000" b="1" dirty="0">
              <a:effectLst>
                <a:outerShdw blurRad="38100" dist="38100" dir="2700000" algn="tl">
                  <a:srgbClr val="000000">
                    <a:alpha val="43137"/>
                  </a:srgbClr>
                </a:outerShdw>
              </a:effectLst>
            </a:endParaRPr>
          </a:p>
        </p:txBody>
      </p:sp>
      <p:pic>
        <p:nvPicPr>
          <p:cNvPr id="2" name="Picture 1"/>
          <p:cNvPicPr>
            <a:picLocks noChangeAspect="1"/>
          </p:cNvPicPr>
          <p:nvPr/>
        </p:nvPicPr>
        <p:blipFill rotWithShape="1">
          <a:blip r:embed="rId2"/>
          <a:srcRect l="12278" t="30800" r="45641" b="31950"/>
          <a:stretch/>
        </p:blipFill>
        <p:spPr>
          <a:xfrm>
            <a:off x="1095470" y="1638299"/>
            <a:ext cx="9868277" cy="491374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11257" t="28285" r="48911" b="33909"/>
          <a:stretch/>
        </p:blipFill>
        <p:spPr>
          <a:xfrm>
            <a:off x="1750336" y="1767657"/>
            <a:ext cx="8691328" cy="4640288"/>
          </a:xfrm>
          <a:prstGeom prst="rect">
            <a:avLst/>
          </a:prstGeom>
        </p:spPr>
      </p:pic>
      <p:sp>
        <p:nvSpPr>
          <p:cNvPr id="3" name="Slide Number Placeholder 2"/>
          <p:cNvSpPr>
            <a:spLocks noGrp="1"/>
          </p:cNvSpPr>
          <p:nvPr>
            <p:ph type="sldNum" sz="quarter" idx="12"/>
          </p:nvPr>
        </p:nvSpPr>
        <p:spPr/>
        <p:txBody>
          <a:bodyPr/>
          <a:lstStyle/>
          <a:p>
            <a:fld id="{4975AE14-5157-40EE-903F-4A617FD70239}" type="slidenum">
              <a:rPr lang="en-US" smtClean="0"/>
              <a:pPr/>
              <a:t>6</a:t>
            </a:fld>
            <a:endParaRPr lang="en-US"/>
          </a:p>
        </p:txBody>
      </p:sp>
      <p:sp>
        <p:nvSpPr>
          <p:cNvPr id="4" name="Title 3"/>
          <p:cNvSpPr>
            <a:spLocks noGrp="1"/>
          </p:cNvSpPr>
          <p:nvPr>
            <p:ph type="title"/>
          </p:nvPr>
        </p:nvSpPr>
        <p:spPr/>
        <p:txBody>
          <a:bodyPr/>
          <a:lstStyle/>
          <a:p>
            <a:pPr algn="ctr"/>
            <a:r>
              <a:rPr lang="en-US" dirty="0" smtClean="0"/>
              <a:t>Simple LED Circuit</a:t>
            </a:r>
            <a:endParaRPr lang="en-US" dirty="0"/>
          </a:p>
        </p:txBody>
      </p:sp>
    </p:spTree>
    <p:extLst>
      <p:ext uri="{BB962C8B-B14F-4D97-AF65-F5344CB8AC3E}">
        <p14:creationId xmlns:p14="http://schemas.microsoft.com/office/powerpoint/2010/main" val="3582357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8556" t="19483" r="42724" b="23907"/>
          <a:stretch/>
        </p:blipFill>
        <p:spPr>
          <a:xfrm>
            <a:off x="1195057" y="1384624"/>
            <a:ext cx="9497086" cy="5473376"/>
          </a:xfrm>
          <a:prstGeom prst="rect">
            <a:avLst/>
          </a:prstGeom>
        </p:spPr>
      </p:pic>
      <p:sp>
        <p:nvSpPr>
          <p:cNvPr id="3" name="Slide Number Placeholder 2"/>
          <p:cNvSpPr>
            <a:spLocks noGrp="1"/>
          </p:cNvSpPr>
          <p:nvPr>
            <p:ph type="sldNum" sz="quarter" idx="12"/>
          </p:nvPr>
        </p:nvSpPr>
        <p:spPr/>
        <p:txBody>
          <a:bodyPr/>
          <a:lstStyle/>
          <a:p>
            <a:fld id="{4975AE14-5157-40EE-903F-4A617FD70239}" type="slidenum">
              <a:rPr lang="en-US" smtClean="0"/>
              <a:pPr/>
              <a:t>7</a:t>
            </a:fld>
            <a:endParaRPr lang="en-US"/>
          </a:p>
        </p:txBody>
      </p:sp>
      <p:sp>
        <p:nvSpPr>
          <p:cNvPr id="4" name="Title 3"/>
          <p:cNvSpPr>
            <a:spLocks noGrp="1"/>
          </p:cNvSpPr>
          <p:nvPr>
            <p:ph type="title"/>
          </p:nvPr>
        </p:nvSpPr>
        <p:spPr/>
        <p:txBody>
          <a:bodyPr/>
          <a:lstStyle/>
          <a:p>
            <a:pPr algn="ctr"/>
            <a:r>
              <a:rPr lang="en-US" dirty="0" smtClean="0"/>
              <a:t>How does LED work?</a:t>
            </a:r>
            <a:endParaRPr lang="en-US" dirty="0"/>
          </a:p>
        </p:txBody>
      </p:sp>
    </p:spTree>
    <p:extLst>
      <p:ext uri="{BB962C8B-B14F-4D97-AF65-F5344CB8AC3E}">
        <p14:creationId xmlns:p14="http://schemas.microsoft.com/office/powerpoint/2010/main" val="3644830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109728" indent="0" algn="just">
              <a:buNone/>
            </a:pPr>
            <a:r>
              <a:rPr lang="en-US" dirty="0"/>
              <a:t>The light-emitting diode simply, we know as a diode. When the diode is forward biased, then the electrons &amp; holes are moving fast across the junction and they are combined constantly, removing one another out. The recombination indicates that the electrons in the conduction band jump down to the valence band. When the electrons jump from one band to another band the electrons will emit the electromagnetic energy in the form of photons and the photon energy is equal to the forbidden energy </a:t>
            </a:r>
            <a:r>
              <a:rPr lang="en-US" dirty="0" smtClean="0"/>
              <a:t>gap.</a:t>
            </a:r>
            <a:r>
              <a:rPr lang="en-US" dirty="0"/>
              <a:t> </a:t>
            </a:r>
          </a:p>
        </p:txBody>
      </p:sp>
      <p:sp>
        <p:nvSpPr>
          <p:cNvPr id="3" name="Slide Number Placeholder 2"/>
          <p:cNvSpPr>
            <a:spLocks noGrp="1"/>
          </p:cNvSpPr>
          <p:nvPr>
            <p:ph type="sldNum" sz="quarter" idx="12"/>
          </p:nvPr>
        </p:nvSpPr>
        <p:spPr/>
        <p:txBody>
          <a:bodyPr/>
          <a:lstStyle/>
          <a:p>
            <a:fld id="{4975AE14-5157-40EE-903F-4A617FD70239}" type="slidenum">
              <a:rPr lang="en-US" smtClean="0"/>
              <a:pPr/>
              <a:t>8</a:t>
            </a:fld>
            <a:endParaRPr lang="en-US"/>
          </a:p>
        </p:txBody>
      </p:sp>
      <p:sp>
        <p:nvSpPr>
          <p:cNvPr id="4" name="Title 3"/>
          <p:cNvSpPr>
            <a:spLocks noGrp="1"/>
          </p:cNvSpPr>
          <p:nvPr>
            <p:ph type="title"/>
          </p:nvPr>
        </p:nvSpPr>
        <p:spPr/>
        <p:txBody>
          <a:bodyPr/>
          <a:lstStyle/>
          <a:p>
            <a:pPr algn="ctr"/>
            <a:r>
              <a:rPr lang="en-US" dirty="0"/>
              <a:t>How does LED work?</a:t>
            </a:r>
          </a:p>
        </p:txBody>
      </p:sp>
    </p:spTree>
    <p:extLst>
      <p:ext uri="{BB962C8B-B14F-4D97-AF65-F5344CB8AC3E}">
        <p14:creationId xmlns:p14="http://schemas.microsoft.com/office/powerpoint/2010/main" val="567193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fontAlgn="base">
              <a:buNone/>
            </a:pPr>
            <a:r>
              <a:rPr lang="en-US" dirty="0" smtClean="0"/>
              <a:t>Simple working steps:</a:t>
            </a:r>
          </a:p>
          <a:p>
            <a:pPr algn="just" fontAlgn="base"/>
            <a:r>
              <a:rPr lang="en-US" dirty="0" smtClean="0"/>
              <a:t>The </a:t>
            </a:r>
            <a:r>
              <a:rPr lang="en-US" dirty="0"/>
              <a:t>power supply across the p-n junction makes the diode forward biased and pushing the electrons from n-type to p-type. Pushing the holes in the opposite direction.</a:t>
            </a:r>
          </a:p>
          <a:p>
            <a:pPr algn="just" fontAlgn="base"/>
            <a:r>
              <a:rPr lang="en-US" dirty="0"/>
              <a:t>Electron and holes at the junction are combined.</a:t>
            </a:r>
          </a:p>
          <a:p>
            <a:pPr algn="just" fontAlgn="base"/>
            <a:r>
              <a:rPr lang="en-US" dirty="0"/>
              <a:t>The photons are </a:t>
            </a:r>
            <a:r>
              <a:rPr lang="en-US" dirty="0" smtClean="0"/>
              <a:t>generated as </a:t>
            </a:r>
            <a:r>
              <a:rPr lang="en-US" dirty="0"/>
              <a:t>the electrons and holes are recombined.</a:t>
            </a:r>
          </a:p>
        </p:txBody>
      </p:sp>
      <p:sp>
        <p:nvSpPr>
          <p:cNvPr id="3" name="Slide Number Placeholder 2"/>
          <p:cNvSpPr>
            <a:spLocks noGrp="1"/>
          </p:cNvSpPr>
          <p:nvPr>
            <p:ph type="sldNum" sz="quarter" idx="12"/>
          </p:nvPr>
        </p:nvSpPr>
        <p:spPr/>
        <p:txBody>
          <a:bodyPr/>
          <a:lstStyle/>
          <a:p>
            <a:fld id="{4975AE14-5157-40EE-903F-4A617FD70239}" type="slidenum">
              <a:rPr lang="en-US" smtClean="0"/>
              <a:pPr/>
              <a:t>9</a:t>
            </a:fld>
            <a:endParaRPr lang="en-US"/>
          </a:p>
        </p:txBody>
      </p:sp>
      <p:sp>
        <p:nvSpPr>
          <p:cNvPr id="4" name="Title 3"/>
          <p:cNvSpPr>
            <a:spLocks noGrp="1"/>
          </p:cNvSpPr>
          <p:nvPr>
            <p:ph type="title"/>
          </p:nvPr>
        </p:nvSpPr>
        <p:spPr/>
        <p:txBody>
          <a:bodyPr/>
          <a:lstStyle/>
          <a:p>
            <a:pPr algn="ctr"/>
            <a:r>
              <a:rPr lang="en-US" dirty="0"/>
              <a:t>How does LED work?</a:t>
            </a:r>
          </a:p>
        </p:txBody>
      </p:sp>
    </p:spTree>
    <p:extLst>
      <p:ext uri="{BB962C8B-B14F-4D97-AF65-F5344CB8AC3E}">
        <p14:creationId xmlns:p14="http://schemas.microsoft.com/office/powerpoint/2010/main" val="36704286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6634</TotalTime>
  <Words>1059</Words>
  <Application>Microsoft Office PowerPoint</Application>
  <PresentationFormat>Widescreen</PresentationFormat>
  <Paragraphs>100</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Calibri</vt:lpstr>
      <vt:lpstr>Lucida Sans Unicode</vt:lpstr>
      <vt:lpstr>Verdana</vt:lpstr>
      <vt:lpstr>Wingdings 2</vt:lpstr>
      <vt:lpstr>Wingdings 3</vt:lpstr>
      <vt:lpstr>Concourse</vt:lpstr>
      <vt:lpstr>PowerPoint Presentation</vt:lpstr>
      <vt:lpstr>PowerPoint Presentation</vt:lpstr>
      <vt:lpstr>PowerPoint Presentation</vt:lpstr>
      <vt:lpstr>Light Emitting Diode</vt:lpstr>
      <vt:lpstr>PowerPoint Presentation</vt:lpstr>
      <vt:lpstr>Simple LED Circuit</vt:lpstr>
      <vt:lpstr>How does LED work?</vt:lpstr>
      <vt:lpstr>How does LED work?</vt:lpstr>
      <vt:lpstr>How does LED work?</vt:lpstr>
      <vt:lpstr>How does LED work?</vt:lpstr>
      <vt:lpstr>How does LED work?</vt:lpstr>
      <vt:lpstr>PowerPoint Presentation</vt:lpstr>
      <vt:lpstr>LED circuit for biasing</vt:lpstr>
      <vt:lpstr>LED circuit for biasing</vt:lpstr>
      <vt:lpstr>LED circuit for biasing</vt:lpstr>
      <vt:lpstr>Types (wrt Color)</vt:lpstr>
      <vt:lpstr>Difference between Diode and LED</vt:lpstr>
      <vt:lpstr>  I-V Characteristics of LED  </vt:lpstr>
      <vt:lpstr>LED Characteristics Summary</vt:lpstr>
      <vt:lpstr>Advantages</vt:lpstr>
      <vt:lpstr>Disadvantages</vt:lpstr>
      <vt:lpstr>Application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Ahmad</dc:creator>
  <cp:lastModifiedBy>Dr. Nahid akter</cp:lastModifiedBy>
  <cp:revision>585</cp:revision>
  <dcterms:created xsi:type="dcterms:W3CDTF">2015-03-05T10:33:53Z</dcterms:created>
  <dcterms:modified xsi:type="dcterms:W3CDTF">2025-04-09T13:13:27Z</dcterms:modified>
</cp:coreProperties>
</file>